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7"/>
  </p:notesMasterIdLst>
  <p:sldIdLst>
    <p:sldId id="256" r:id="rId2"/>
    <p:sldId id="310" r:id="rId3"/>
    <p:sldId id="305" r:id="rId4"/>
    <p:sldId id="257" r:id="rId5"/>
    <p:sldId id="258" r:id="rId6"/>
    <p:sldId id="259" r:id="rId7"/>
    <p:sldId id="308" r:id="rId8"/>
    <p:sldId id="309" r:id="rId9"/>
    <p:sldId id="260" r:id="rId10"/>
    <p:sldId id="261" r:id="rId11"/>
    <p:sldId id="262" r:id="rId12"/>
    <p:sldId id="278" r:id="rId13"/>
    <p:sldId id="279" r:id="rId14"/>
    <p:sldId id="289" r:id="rId15"/>
    <p:sldId id="307" r:id="rId16"/>
    <p:sldId id="263" r:id="rId17"/>
    <p:sldId id="311" r:id="rId18"/>
    <p:sldId id="312" r:id="rId19"/>
    <p:sldId id="283" r:id="rId20"/>
    <p:sldId id="264" r:id="rId21"/>
    <p:sldId id="265" r:id="rId22"/>
    <p:sldId id="266" r:id="rId23"/>
    <p:sldId id="268" r:id="rId24"/>
    <p:sldId id="269" r:id="rId25"/>
    <p:sldId id="280" r:id="rId26"/>
    <p:sldId id="281" r:id="rId27"/>
    <p:sldId id="313" r:id="rId28"/>
    <p:sldId id="314" r:id="rId29"/>
    <p:sldId id="315" r:id="rId30"/>
    <p:sldId id="316" r:id="rId31"/>
    <p:sldId id="270" r:id="rId32"/>
    <p:sldId id="271" r:id="rId33"/>
    <p:sldId id="318" r:id="rId34"/>
    <p:sldId id="273" r:id="rId35"/>
    <p:sldId id="291" r:id="rId36"/>
    <p:sldId id="306" r:id="rId37"/>
    <p:sldId id="276" r:id="rId38"/>
    <p:sldId id="286" r:id="rId39"/>
    <p:sldId id="288" r:id="rId40"/>
    <p:sldId id="293" r:id="rId41"/>
    <p:sldId id="317" r:id="rId42"/>
    <p:sldId id="319" r:id="rId43"/>
    <p:sldId id="304" r:id="rId44"/>
    <p:sldId id="294" r:id="rId45"/>
    <p:sldId id="296" r:id="rId46"/>
    <p:sldId id="295" r:id="rId47"/>
    <p:sldId id="297" r:id="rId48"/>
    <p:sldId id="298" r:id="rId49"/>
    <p:sldId id="299" r:id="rId50"/>
    <p:sldId id="301" r:id="rId51"/>
    <p:sldId id="300" r:id="rId52"/>
    <p:sldId id="290" r:id="rId53"/>
    <p:sldId id="292" r:id="rId54"/>
    <p:sldId id="302" r:id="rId55"/>
    <p:sldId id="267" r:id="rId5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8E7C6F-FF34-4037-0983-643D4E3E244E}" v="550" dt="2020-11-23T10:18:17.753"/>
    <p1510:client id="{16718A45-D2A4-0425-9CC2-F580CB3FD971}" v="32" dt="2020-11-22T23:13:37.195"/>
    <p1510:client id="{7FAE066A-A4EE-0E27-CE60-E36FB2798991}" v="592" dt="2020-11-22T22:59:26.53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39"/>
    <p:restoredTop sz="94674"/>
  </p:normalViewPr>
  <p:slideViewPr>
    <p:cSldViewPr snapToGrid="0">
      <p:cViewPr varScale="1">
        <p:scale>
          <a:sx n="108" d="100"/>
          <a:sy n="108" d="100"/>
        </p:scale>
        <p:origin x="1980" y="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51.emf"/><Relationship Id="rId1" Type="http://schemas.openxmlformats.org/officeDocument/2006/relationships/image" Target="../media/image50.emf"/><Relationship Id="rId4" Type="http://schemas.openxmlformats.org/officeDocument/2006/relationships/image" Target="../media/image5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image" Target="../media/image55.emf"/><Relationship Id="rId4" Type="http://schemas.openxmlformats.org/officeDocument/2006/relationships/image" Target="../media/image5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1.emf"/><Relationship Id="rId1" Type="http://schemas.openxmlformats.org/officeDocument/2006/relationships/image" Target="../media/image70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image" Target="../media/image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49F7-3FC3-0A46-A458-AEA5D727E2C5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4C266-5851-7F49-A028-9CD469AB12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90% of all IP</a:t>
            </a:r>
            <a:r>
              <a:rPr lang="en-US" baseline="0" dirty="0"/>
              <a:t> is filtering. 90% of all filtering is Gaussian smoothing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Recall that we want to be to take</a:t>
            </a:r>
            <a:r>
              <a:rPr lang="en-US" baseline="0" dirty="0"/>
              <a:t> derivatives of images!</a:t>
            </a:r>
            <a:endParaRPr lang="en-US" dirty="0"/>
          </a:p>
          <a:p>
            <a:endParaRPr lang="en-US" dirty="0"/>
          </a:p>
          <a:p>
            <a:r>
              <a:rPr lang="en-US" dirty="0"/>
              <a:t>Sigma</a:t>
            </a:r>
            <a:r>
              <a:rPr lang="en-US" baseline="0" dirty="0"/>
              <a:t> we refer to as the scale of the filter – it sets the size of the Gaussian bell curve</a:t>
            </a:r>
          </a:p>
          <a:p>
            <a:endParaRPr lang="en-US" baseline="0" dirty="0"/>
          </a:p>
          <a:p>
            <a:r>
              <a:rPr lang="en-US" baseline="0" dirty="0"/>
              <a:t>I simply drew the filters as images by evaluating the filter function at discrete spatial locations (at the pixels)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38</a:t>
            </a:fld>
            <a:endParaRPr lang="da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Now we can compute image derivatives</a:t>
            </a:r>
          </a:p>
          <a:p>
            <a:endParaRPr lang="en-US" dirty="0"/>
          </a:p>
          <a:p>
            <a:r>
              <a:rPr lang="en-US" dirty="0"/>
              <a:t>Notice</a:t>
            </a:r>
            <a:r>
              <a:rPr lang="en-US" baseline="0" dirty="0"/>
              <a:t> the type of structure the derivatives pick up – basically contrast changes such as extrema and intensity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39</a:t>
            </a:fld>
            <a:endParaRPr lang="da-DK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4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6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2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6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4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9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ED764-BD54-FC48-898A-5A548F054714}" type="datetimeFigureOut">
              <a:rPr lang="en-US" smtClean="0"/>
              <a:t>11/23/2020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6.emf"/><Relationship Id="rId5" Type="http://schemas.openxmlformats.org/officeDocument/2006/relationships/package" Target="../embeddings/Microsoft_Word_Document3.docx"/><Relationship Id="rId4" Type="http://schemas.openxmlformats.org/officeDocument/2006/relationships/image" Target="../media/image2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emf"/><Relationship Id="rId3" Type="http://schemas.openxmlformats.org/officeDocument/2006/relationships/oleObject" Target="../embeddings/oleObject4.bin"/><Relationship Id="rId7" Type="http://schemas.openxmlformats.org/officeDocument/2006/relationships/oleObject" Target="../embeddings/oleObject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31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36.png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37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4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4" Type="http://schemas.openxmlformats.org/officeDocument/2006/relationships/image" Target="../media/image49.emf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5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50.e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52.emf"/><Relationship Id="rId4" Type="http://schemas.openxmlformats.org/officeDocument/2006/relationships/image" Target="../media/image54.emf"/><Relationship Id="rId9" Type="http://schemas.openxmlformats.org/officeDocument/2006/relationships/oleObject" Target="../embeddings/oleObject15.bin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9.bin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56.emf"/><Relationship Id="rId12" Type="http://schemas.openxmlformats.org/officeDocument/2006/relationships/image" Target="../media/image59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8.bin"/><Relationship Id="rId11" Type="http://schemas.openxmlformats.org/officeDocument/2006/relationships/image" Target="../media/image58.emf"/><Relationship Id="rId5" Type="http://schemas.openxmlformats.org/officeDocument/2006/relationships/image" Target="../media/image55.emf"/><Relationship Id="rId10" Type="http://schemas.openxmlformats.org/officeDocument/2006/relationships/oleObject" Target="../embeddings/oleObject20.bin"/><Relationship Id="rId4" Type="http://schemas.openxmlformats.org/officeDocument/2006/relationships/oleObject" Target="../embeddings/oleObject17.bin"/><Relationship Id="rId9" Type="http://schemas.openxmlformats.org/officeDocument/2006/relationships/image" Target="../media/image57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60.e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7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70.emf"/><Relationship Id="rId4" Type="http://schemas.openxmlformats.org/officeDocument/2006/relationships/oleObject" Target="../embeddings/oleObject22.bin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77.jpg"/><Relationship Id="rId5" Type="http://schemas.openxmlformats.org/officeDocument/2006/relationships/image" Target="../media/image76.jpg"/><Relationship Id="rId4" Type="http://schemas.openxmlformats.org/officeDocument/2006/relationships/image" Target="../media/image75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640" y="94839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sz="4000" dirty="0"/>
              <a:t>Vision and Image Processing 2018-18</a:t>
            </a:r>
            <a:br>
              <a:rPr lang="en-US" sz="4000" dirty="0"/>
            </a:br>
            <a:r>
              <a:rPr lang="en-US" sz="4000" dirty="0"/>
              <a:t>Filtering and edges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0800000" flipV="1">
            <a:off x="1471087" y="2741316"/>
            <a:ext cx="6085521" cy="1002012"/>
          </a:xfrm>
        </p:spPr>
        <p:txBody>
          <a:bodyPr>
            <a:no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Basic image processing</a:t>
            </a:r>
          </a:p>
        </p:txBody>
      </p:sp>
      <p:pic>
        <p:nvPicPr>
          <p:cNvPr id="4" name="Picture 3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4350893"/>
            <a:ext cx="2691173" cy="2016506"/>
          </a:xfrm>
          <a:prstGeom prst="rect">
            <a:avLst/>
          </a:prstGeom>
        </p:spPr>
      </p:pic>
      <p:pic>
        <p:nvPicPr>
          <p:cNvPr id="5" name="Picture 4" descr="houseed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94" y="4237719"/>
            <a:ext cx="3249206" cy="2294463"/>
          </a:xfrm>
          <a:prstGeom prst="rect">
            <a:avLst/>
          </a:prstGeom>
        </p:spPr>
      </p:pic>
      <p:pic>
        <p:nvPicPr>
          <p:cNvPr id="6" name="Picture 5" descr="GaussHou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18" y="4237720"/>
            <a:ext cx="3165900" cy="2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7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12824" cy="467277"/>
          </a:xfrm>
        </p:spPr>
        <p:txBody>
          <a:bodyPr>
            <a:no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55" y="930749"/>
            <a:ext cx="8334745" cy="23764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/>
              <a:t>The most simple filter has all values 1. In this case the filter response is just a summation of the neighboring values in the support area S</a:t>
            </a:r>
            <a:r>
              <a:rPr lang="en-US" sz="2800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23591"/>
              </p:ext>
            </p:extLst>
          </p:nvPr>
        </p:nvGraphicFramePr>
        <p:xfrm>
          <a:off x="3106268" y="2119298"/>
          <a:ext cx="2735731" cy="791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7" name="Equation" r:id="rId3" imgW="1447800" imgH="419100" progId="Equation.3">
                  <p:embed/>
                </p:oleObj>
              </mc:Choice>
              <mc:Fallback>
                <p:oleObj name="Equation" r:id="rId3" imgW="1447800" imgH="4191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6268" y="2119298"/>
                        <a:ext cx="2735731" cy="791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118028"/>
            <a:ext cx="7740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Assume the image is 1D and, support area is 3 pixels, and the filter/kernel values are all 1/3. Then the result will be a local running average.</a:t>
            </a:r>
          </a:p>
          <a:p>
            <a:endParaRPr lang="en-US" sz="2400" dirty="0"/>
          </a:p>
        </p:txBody>
      </p:sp>
      <p:pic>
        <p:nvPicPr>
          <p:cNvPr id="7" name="Picture 6" descr="box3fil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0488"/>
            <a:ext cx="9144000" cy="25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7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683542" cy="76099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Class exercise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61" y="1146596"/>
            <a:ext cx="8329239" cy="4979567"/>
          </a:xfrm>
        </p:spPr>
        <p:txBody>
          <a:bodyPr/>
          <a:lstStyle/>
          <a:p>
            <a:r>
              <a:rPr lang="en-US" sz="2000" dirty="0"/>
              <a:t>Let f be: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Please use paper and pencil (yes) now (yes!!) and compute the f*f.        What is the shape of the resulting signal ?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93" y="1368518"/>
            <a:ext cx="6707347" cy="18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7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36187" cy="72401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Class exercise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925"/>
            <a:ext cx="8229600" cy="49672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Let </a:t>
            </a:r>
            <a:r>
              <a:rPr lang="en-US" sz="2000" i="1" dirty="0">
                <a:latin typeface="Times New Roman"/>
                <a:cs typeface="Times New Roman"/>
              </a:rPr>
              <a:t>f  </a:t>
            </a:r>
            <a:r>
              <a:rPr lang="en-US" sz="2000" dirty="0"/>
              <a:t>be: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Please use paper and pencil (yes) now (yes!!) and compute </a:t>
            </a:r>
            <a:r>
              <a:rPr lang="en-US" sz="2000" i="1" dirty="0">
                <a:latin typeface="Times New Roman"/>
                <a:cs typeface="Times New Roman"/>
              </a:rPr>
              <a:t> f*f</a:t>
            </a:r>
            <a:r>
              <a:rPr lang="en-US" sz="2000" dirty="0"/>
              <a:t>.        </a:t>
            </a:r>
            <a:endParaRPr lang="en-US" sz="2000" dirty="0">
              <a:cs typeface="Calibri"/>
            </a:endParaRPr>
          </a:p>
          <a:p>
            <a:pPr marL="0" indent="0">
              <a:buNone/>
            </a:pPr>
            <a:r>
              <a:rPr lang="en-US" sz="2000" dirty="0"/>
              <a:t>      What is the shape of the resulting signal ?</a:t>
            </a:r>
            <a:endParaRPr lang="en-US">
              <a:cs typeface="Calibri"/>
            </a:endParaRPr>
          </a:p>
          <a:p>
            <a:endParaRPr lang="en-US" dirty="0"/>
          </a:p>
        </p:txBody>
      </p:sp>
      <p:pic>
        <p:nvPicPr>
          <p:cNvPr id="4" name="Picture 3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24" y="1158925"/>
            <a:ext cx="6621037" cy="1874006"/>
          </a:xfrm>
          <a:prstGeom prst="rect">
            <a:avLst/>
          </a:prstGeom>
        </p:spPr>
      </p:pic>
      <p:pic>
        <p:nvPicPr>
          <p:cNvPr id="5" name="Picture 4" descr="convsig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08" y="4364460"/>
            <a:ext cx="6460754" cy="2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347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199" y="554803"/>
            <a:ext cx="6410434" cy="403262"/>
          </a:xfrm>
        </p:spPr>
        <p:txBody>
          <a:bodyPr>
            <a:normAutofit fontScale="90000"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What happens if we compute f*f*f and f*f*f*f</a:t>
            </a:r>
          </a:p>
        </p:txBody>
      </p:sp>
      <p:pic>
        <p:nvPicPr>
          <p:cNvPr id="6" name="Content Placeholder 5" descr="convsignal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0" r="-16670"/>
          <a:stretch>
            <a:fillRect/>
          </a:stretch>
        </p:blipFill>
        <p:spPr>
          <a:xfrm>
            <a:off x="457199" y="1331531"/>
            <a:ext cx="7557095" cy="3353485"/>
          </a:xfrm>
        </p:spPr>
      </p:pic>
      <p:sp>
        <p:nvSpPr>
          <p:cNvPr id="7" name="TextBox 6"/>
          <p:cNvSpPr txBox="1"/>
          <p:nvPr/>
        </p:nvSpPr>
        <p:spPr>
          <a:xfrm>
            <a:off x="1060353" y="4904325"/>
            <a:ext cx="6374445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Except from increasing its value the result becomes smoother and gradually more similar to a Gaussian (Normal distribution) (not normalized though)</a:t>
            </a:r>
          </a:p>
        </p:txBody>
      </p:sp>
    </p:spTree>
    <p:extLst>
      <p:ext uri="{BB962C8B-B14F-4D97-AF65-F5344CB8AC3E}">
        <p14:creationId xmlns:p14="http://schemas.microsoft.com/office/powerpoint/2010/main" val="18997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506023" cy="74945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66FF"/>
                </a:solidFill>
              </a:rPr>
              <a:t>However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4092"/>
            <a:ext cx="8229600" cy="51020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Remember, that in the general case, convolution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i.e. we have to:</a:t>
            </a:r>
          </a:p>
          <a:p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Mirror one of the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Slide it to the position </a:t>
            </a:r>
            <a:r>
              <a:rPr lang="en-US" sz="2400" i="1" dirty="0">
                <a:latin typeface="Times New Roman"/>
                <a:cs typeface="Times New Roman"/>
              </a:rPr>
              <a:t>(x,y)</a:t>
            </a:r>
            <a:r>
              <a:rPr lang="en-US" sz="2400" dirty="0"/>
              <a:t> that we want to measure the convolution result 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Multiply the two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/>
              <a:t>Sum the product over all pixels, e.g. assuming they are extended by zero values.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528576"/>
              </p:ext>
            </p:extLst>
          </p:nvPr>
        </p:nvGraphicFramePr>
        <p:xfrm>
          <a:off x="-1028699" y="1689717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3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28699" y="1689717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0274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01356" cy="69902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What about image borders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57112"/>
            <a:ext cx="8305800" cy="496905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/>
              <a:t>For very small and large values of </a:t>
            </a:r>
            <a:r>
              <a:rPr lang="en-US" sz="2400" i="1" dirty="0">
                <a:latin typeface="Times New Roman"/>
                <a:cs typeface="Times New Roman"/>
              </a:rPr>
              <a:t>(x,y), x-u</a:t>
            </a:r>
            <a:r>
              <a:rPr lang="en-US" sz="2400" dirty="0"/>
              <a:t> may become negative or </a:t>
            </a:r>
            <a:r>
              <a:rPr lang="en-US" sz="2400" i="1" dirty="0">
                <a:latin typeface="Times New Roman"/>
                <a:cs typeface="Times New Roman"/>
              </a:rPr>
              <a:t>y-v</a:t>
            </a:r>
            <a:r>
              <a:rPr lang="en-US" sz="2400" dirty="0"/>
              <a:t> become larger than image size ?</a:t>
            </a:r>
          </a:p>
          <a:p>
            <a:endParaRPr lang="en-US" sz="2400" dirty="0"/>
          </a:p>
          <a:p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/>
              <a:t> We don’t know what is outside the image!</a:t>
            </a:r>
          </a:p>
          <a:p>
            <a:pPr lvl="1"/>
            <a:r>
              <a:rPr lang="en-US" sz="2000" dirty="0"/>
              <a:t>Assume zero values outside image border, or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Assume image is mirrored, or</a:t>
            </a:r>
          </a:p>
          <a:p>
            <a:pPr lvl="1"/>
            <a:r>
              <a:rPr lang="en-US" sz="2000" dirty="0"/>
              <a:t>Assume image is extended periodically, or</a:t>
            </a:r>
            <a:endParaRPr lang="en-US" sz="2000" dirty="0">
              <a:cs typeface="Calibri"/>
            </a:endParaRPr>
          </a:p>
          <a:p>
            <a:pPr lvl="1"/>
            <a:r>
              <a:rPr lang="en-US" sz="2000" dirty="0"/>
              <a:t>Don’t! Leave border pixels unaltered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711786"/>
              </p:ext>
            </p:extLst>
          </p:nvPr>
        </p:nvGraphicFramePr>
        <p:xfrm>
          <a:off x="-1400175" y="2430463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7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0175" y="2430463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19185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06078" cy="69935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Another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2622"/>
            <a:ext cx="8229600" cy="5053541"/>
          </a:xfrm>
        </p:spPr>
        <p:txBody>
          <a:bodyPr>
            <a:normAutofit/>
          </a:bodyPr>
          <a:lstStyle/>
          <a:p>
            <a:r>
              <a:rPr lang="en-US" sz="2000" dirty="0"/>
              <a:t>Now lets try to convolve some </a:t>
            </a:r>
            <a:r>
              <a:rPr lang="en-US" sz="2000" dirty="0">
                <a:solidFill>
                  <a:srgbClr val="0000FF"/>
                </a:solidFill>
              </a:rPr>
              <a:t>data</a:t>
            </a:r>
            <a:r>
              <a:rPr lang="en-US" sz="2000" dirty="0"/>
              <a:t> with a difference filter [1,-</a:t>
            </a:r>
            <a:r>
              <a:rPr lang="en-US" sz="2000" u="sng" dirty="0"/>
              <a:t>1</a:t>
            </a:r>
            <a:r>
              <a:rPr lang="en-US" sz="2000" dirty="0"/>
              <a:t>]</a:t>
            </a:r>
          </a:p>
          <a:p>
            <a:endParaRPr lang="en-US" sz="2000" dirty="0"/>
          </a:p>
        </p:txBody>
      </p:sp>
      <p:pic>
        <p:nvPicPr>
          <p:cNvPr id="4" name="Picture 3" descr="convdif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91808"/>
            <a:ext cx="8322535" cy="3661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439" y="5479832"/>
            <a:ext cx="715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difference filter computes an estimate of the rate of change, i.e. the derivative of the data.</a:t>
            </a:r>
          </a:p>
        </p:txBody>
      </p:sp>
    </p:spTree>
    <p:extLst>
      <p:ext uri="{BB962C8B-B14F-4D97-AF65-F5344CB8AC3E}">
        <p14:creationId xmlns:p14="http://schemas.microsoft.com/office/powerpoint/2010/main" val="2633124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021622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9043986" cy="6858000"/>
          </a:xfrm>
        </p:spPr>
      </p:pic>
    </p:spTree>
    <p:extLst>
      <p:ext uri="{BB962C8B-B14F-4D97-AF65-F5344CB8AC3E}">
        <p14:creationId xmlns:p14="http://schemas.microsoft.com/office/powerpoint/2010/main" val="1611627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3969156" cy="650036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Calculus for convolutions</a:t>
            </a: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982188"/>
              </p:ext>
            </p:extLst>
          </p:nvPr>
        </p:nvGraphicFramePr>
        <p:xfrm>
          <a:off x="711131" y="1157730"/>
          <a:ext cx="3602037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7" name="Equation" r:id="rId3" imgW="1828800" imgH="889000" progId="Equation.3">
                  <p:embed/>
                </p:oleObj>
              </mc:Choice>
              <mc:Fallback>
                <p:oleObj name="Equation" r:id="rId3" imgW="1828800" imgH="889000" progId="Equation.3">
                  <p:embed/>
                  <p:pic>
                    <p:nvPicPr>
                      <p:cNvPr id="4" name="Content Placeholder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131" y="1157730"/>
                        <a:ext cx="3602037" cy="175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9768" y="4701031"/>
            <a:ext cx="761140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If </a:t>
            </a:r>
            <a:r>
              <a:rPr lang="en-US" sz="2000" i="1"/>
              <a:t>f</a:t>
            </a:r>
            <a:r>
              <a:rPr lang="en-US" sz="2000"/>
              <a:t> is our image and </a:t>
            </a:r>
            <a:r>
              <a:rPr lang="en-US" sz="2000" i="1"/>
              <a:t>g</a:t>
            </a:r>
            <a:r>
              <a:rPr lang="en-US" sz="2000"/>
              <a:t> the noise smoothing filter,</a:t>
            </a:r>
            <a:r>
              <a:rPr lang="en-US" sz="2000" dirty="0"/>
              <a:t> we may </a:t>
            </a:r>
            <a:r>
              <a:rPr lang="en-US" sz="2000" dirty="0">
                <a:solidFill>
                  <a:srgbClr val="00B0F0"/>
                </a:solidFill>
              </a:rPr>
              <a:t>differentiate</a:t>
            </a:r>
            <a:r>
              <a:rPr lang="en-US" sz="2000" dirty="0"/>
              <a:t> </a:t>
            </a:r>
            <a:r>
              <a:rPr lang="en-US" sz="2000" i="1" dirty="0"/>
              <a:t>f</a:t>
            </a:r>
            <a:r>
              <a:rPr lang="en-US" sz="2000" dirty="0"/>
              <a:t> by </a:t>
            </a:r>
            <a:r>
              <a:rPr lang="en-US" sz="2000" dirty="0">
                <a:solidFill>
                  <a:srgbClr val="00B0F0"/>
                </a:solidFill>
              </a:rPr>
              <a:t>convolving with the derivative</a:t>
            </a:r>
            <a:r>
              <a:rPr lang="en-US" sz="2000" dirty="0"/>
              <a:t> of </a:t>
            </a:r>
            <a:r>
              <a:rPr lang="en-US" sz="2000" i="1" dirty="0"/>
              <a:t>g</a:t>
            </a:r>
            <a:r>
              <a:rPr lang="en-US" sz="2000" dirty="0"/>
              <a:t>.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1130" y="3365814"/>
            <a:ext cx="8104592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If </a:t>
            </a:r>
            <a:r>
              <a:rPr lang="en-US" sz="2000" i="1"/>
              <a:t>f</a:t>
            </a:r>
            <a:r>
              <a:rPr lang="en-US" sz="2000"/>
              <a:t> is discrete but </a:t>
            </a:r>
            <a:r>
              <a:rPr lang="en-US" sz="2000" i="1"/>
              <a:t>g</a:t>
            </a:r>
            <a:r>
              <a:rPr lang="en-US" sz="2000"/>
              <a:t> is continuous, the convolution result </a:t>
            </a:r>
            <a:endParaRPr lang="en-US" sz="2000" dirty="0"/>
          </a:p>
          <a:p>
            <a:r>
              <a:rPr lang="en-US" sz="2000"/>
              <a:t>will be continuous. </a:t>
            </a:r>
            <a:endParaRPr lang="en-US" sz="200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78726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86838" cy="6858000"/>
          </a:xfrm>
        </p:spPr>
      </p:pic>
    </p:spTree>
    <p:extLst>
      <p:ext uri="{BB962C8B-B14F-4D97-AF65-F5344CB8AC3E}">
        <p14:creationId xmlns:p14="http://schemas.microsoft.com/office/powerpoint/2010/main" val="6997871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40275" cy="6253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Correlations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/>
          </a:bodyPr>
          <a:lstStyle/>
          <a:p>
            <a:r>
              <a:rPr lang="en-US" sz="2400" dirty="0"/>
              <a:t>Correlation is very similar to convolution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1998" y="3090854"/>
            <a:ext cx="7456226" cy="101566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The </a:t>
            </a:r>
            <a:r>
              <a:rPr lang="en-US" sz="2000" dirty="0"/>
              <a:t>“-” is replaced by a “+”.  </a:t>
            </a:r>
          </a:p>
          <a:p>
            <a:r>
              <a:rPr lang="en-US" sz="2000" dirty="0">
                <a:solidFill>
                  <a:srgbClr val="008000"/>
                </a:solidFill>
              </a:rPr>
              <a:t>Note for the mathematicians: Really, h should be complex conjugated, but in this </a:t>
            </a:r>
            <a:r>
              <a:rPr lang="en-US" sz="2000">
                <a:solidFill>
                  <a:srgbClr val="008000"/>
                </a:solidFill>
              </a:rPr>
              <a:t>course,</a:t>
            </a:r>
            <a:r>
              <a:rPr lang="en-US" sz="2000" dirty="0">
                <a:solidFill>
                  <a:srgbClr val="008000"/>
                </a:solidFill>
              </a:rPr>
              <a:t> we assume the filter h real. 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01998" y="4287391"/>
            <a:ext cx="7336161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If </a:t>
            </a:r>
            <a:r>
              <a:rPr lang="en-US" sz="2000" i="1" dirty="0">
                <a:latin typeface="Times New Roman"/>
                <a:cs typeface="Times New Roman"/>
              </a:rPr>
              <a:t>h(x,y) </a:t>
            </a:r>
            <a:r>
              <a:rPr lang="en-US" sz="2000" dirty="0"/>
              <a:t>is real and symmetric, convolutions and correlations are identical. In any case: It's still just a local weighted average.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01998" y="5417467"/>
            <a:ext cx="7175874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 dirty="0"/>
              <a:t>Correlations are often used to find image positions where the image is locally similar to a given image patch 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2215"/>
              </p:ext>
            </p:extLst>
          </p:nvPr>
        </p:nvGraphicFramePr>
        <p:xfrm>
          <a:off x="1611136" y="1730904"/>
          <a:ext cx="50942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1" name="Equation" r:id="rId3" imgW="2971800" imgH="381000" progId="Equation.3">
                  <p:embed/>
                </p:oleObj>
              </mc:Choice>
              <mc:Fallback>
                <p:oleObj name="Equation" r:id="rId3" imgW="2971800" imgH="3810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136" y="1730904"/>
                        <a:ext cx="509428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128008"/>
              </p:ext>
            </p:extLst>
          </p:nvPr>
        </p:nvGraphicFramePr>
        <p:xfrm>
          <a:off x="-742949" y="2376320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2" name="Document" r:id="rId5" imgW="6858000" imgH="419100" progId="Word.Document.12">
                  <p:embed/>
                </p:oleObj>
              </mc:Choice>
              <mc:Fallback>
                <p:oleObj name="Document" r:id="rId5" imgW="6858000" imgH="419100" progId="Word.Document.12">
                  <p:embed/>
                  <p:pic>
                    <p:nvPicPr>
                      <p:cNvPr id="9" name="Object 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42949" y="2376320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863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row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" b="2725"/>
          <a:stretch>
            <a:fillRect/>
          </a:stretch>
        </p:blipFill>
        <p:spPr>
          <a:xfrm>
            <a:off x="592827" y="317986"/>
            <a:ext cx="4017476" cy="2209457"/>
          </a:xfrm>
        </p:spPr>
      </p:pic>
      <p:pic>
        <p:nvPicPr>
          <p:cNvPr id="5" name="Picture 4" descr="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03" y="1196796"/>
            <a:ext cx="292931" cy="544015"/>
          </a:xfrm>
          <a:prstGeom prst="rect">
            <a:avLst/>
          </a:prstGeom>
        </p:spPr>
      </p:pic>
      <p:pic>
        <p:nvPicPr>
          <p:cNvPr id="6" name="Picture 5" descr="correl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2" y="3455062"/>
            <a:ext cx="4424565" cy="2345395"/>
          </a:xfrm>
          <a:prstGeom prst="rect">
            <a:avLst/>
          </a:prstGeom>
        </p:spPr>
      </p:pic>
      <p:pic>
        <p:nvPicPr>
          <p:cNvPr id="7" name="Picture 6" descr="corrresul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83" y="3072752"/>
            <a:ext cx="5489617" cy="3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5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733595" cy="68702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Normalized cross-correlation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901" y="961662"/>
            <a:ext cx="8353899" cy="5164502"/>
          </a:xfrm>
        </p:spPr>
        <p:txBody>
          <a:bodyPr>
            <a:normAutofit/>
          </a:bodyPr>
          <a:lstStyle/>
          <a:p>
            <a:r>
              <a:rPr lang="en-US" sz="2000" dirty="0"/>
              <a:t>The 1D normalized cross correlation (used in previous result) is given by: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89100" y="3057588"/>
            <a:ext cx="7632071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with        the mean value of f and       the spread (or standard deviation).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798196"/>
              </p:ext>
            </p:extLst>
          </p:nvPr>
        </p:nvGraphicFramePr>
        <p:xfrm>
          <a:off x="2284413" y="1862138"/>
          <a:ext cx="377348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89" name="Equation" r:id="rId3" imgW="2159000" imgH="520700" progId="Equation.3">
                  <p:embed/>
                </p:oleObj>
              </mc:Choice>
              <mc:Fallback>
                <p:oleObj name="Equation" r:id="rId3" imgW="2159000" imgH="520700" progId="Equation.3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4413" y="1862138"/>
                        <a:ext cx="3773487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1667358"/>
              </p:ext>
            </p:extLst>
          </p:nvPr>
        </p:nvGraphicFramePr>
        <p:xfrm>
          <a:off x="1323948" y="3032919"/>
          <a:ext cx="317404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0" name="Equation" r:id="rId5" imgW="152400" imgH="228600" progId="Equation.3">
                  <p:embed/>
                </p:oleObj>
              </mc:Choice>
              <mc:Fallback>
                <p:oleObj name="Equation" r:id="rId5" imgW="152400" imgH="228600" progId="Equation.3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323948" y="3032919"/>
                        <a:ext cx="317404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810602"/>
              </p:ext>
            </p:extLst>
          </p:nvPr>
        </p:nvGraphicFramePr>
        <p:xfrm>
          <a:off x="3967114" y="3121395"/>
          <a:ext cx="262755" cy="24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" name="Equation" r:id="rId7" imgW="152400" imgH="139700" progId="Equation.3">
                  <p:embed/>
                </p:oleObj>
              </mc:Choice>
              <mc:Fallback>
                <p:oleObj name="Equation" r:id="rId7" imgW="152400" imgH="1397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967114" y="3121395"/>
                        <a:ext cx="262755" cy="240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5126" y="3837596"/>
            <a:ext cx="7607413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The correlation coefficient is a real number between -1 and 1 with the latter indicating a strong linear relationship between the two functions. The extension to 2D is straightforward.</a:t>
            </a:r>
          </a:p>
        </p:txBody>
      </p:sp>
    </p:spTree>
    <p:extLst>
      <p:ext uri="{BB962C8B-B14F-4D97-AF65-F5344CB8AC3E}">
        <p14:creationId xmlns:p14="http://schemas.microsoft.com/office/powerpoint/2010/main" val="5926325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426650" cy="724010"/>
          </a:xfrm>
        </p:spPr>
        <p:txBody>
          <a:bodyPr>
            <a:normAutofit/>
          </a:bodyPr>
          <a:lstStyle/>
          <a:p>
            <a:r>
              <a:rPr lang="en-US" sz="3200" dirty="0"/>
              <a:t>Frequency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9610"/>
            <a:ext cx="8229600" cy="5016554"/>
          </a:xfrm>
        </p:spPr>
        <p:txBody>
          <a:bodyPr>
            <a:normAutofit/>
          </a:bodyPr>
          <a:lstStyle/>
          <a:p>
            <a:r>
              <a:rPr lang="en-US" sz="2000" dirty="0"/>
              <a:t>Similar to sound/music all images may be decomposed into a sum of waves of varying frequencies and orientations.</a:t>
            </a:r>
          </a:p>
          <a:p>
            <a:endParaRPr lang="en-US" sz="2000" dirty="0"/>
          </a:p>
        </p:txBody>
      </p:sp>
      <p:pic>
        <p:nvPicPr>
          <p:cNvPr id="4" name="Picture 3" descr="wa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182231"/>
            <a:ext cx="6007100" cy="40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09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39113" cy="760998"/>
          </a:xfrm>
        </p:spPr>
        <p:txBody>
          <a:bodyPr>
            <a:normAutofit/>
          </a:bodyPr>
          <a:lstStyle/>
          <a:p>
            <a:r>
              <a:rPr lang="en-US" sz="2800" dirty="0"/>
              <a:t>Cosine frequency decomposition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5636"/>
            <a:ext cx="8229600" cy="509052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There exists a number of frequency transformations including The Fourier </a:t>
            </a:r>
            <a:r>
              <a:rPr lang="en-US" sz="2000"/>
              <a:t>transform (after the mathematician J. B. Joseph Fourier 1768-1830) and the Cosine </a:t>
            </a:r>
            <a:r>
              <a:rPr lang="en-US" sz="2000" dirty="0"/>
              <a:t>transform (used in jpeg).</a:t>
            </a:r>
          </a:p>
          <a:p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862338"/>
              </p:ext>
            </p:extLst>
          </p:nvPr>
        </p:nvGraphicFramePr>
        <p:xfrm>
          <a:off x="1885513" y="2221272"/>
          <a:ext cx="4045064" cy="91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" name="Equation" r:id="rId3" imgW="2019300" imgH="457200" progId="Equation.3">
                  <p:embed/>
                </p:oleObj>
              </mc:Choice>
              <mc:Fallback>
                <p:oleObj name="Equation" r:id="rId3" imgW="2019300" imgH="457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5513" y="2221272"/>
                        <a:ext cx="4045064" cy="91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7737" y="3403339"/>
            <a:ext cx="7045968" cy="36933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n-US" dirty="0"/>
              <a:t>All images </a:t>
            </a:r>
            <a:r>
              <a:rPr lang="en-US" i="1" dirty="0">
                <a:latin typeface="Times New Roman"/>
                <a:cs typeface="Times New Roman"/>
              </a:rPr>
              <a:t>J</a:t>
            </a:r>
            <a:r>
              <a:rPr lang="en-US" dirty="0">
                <a:latin typeface="Times New Roman"/>
                <a:cs typeface="Times New Roman"/>
              </a:rPr>
              <a:t> </a:t>
            </a:r>
            <a:r>
              <a:rPr lang="en-US" dirty="0"/>
              <a:t>may be constructed as a weighed sum of basis images </a:t>
            </a:r>
            <a:r>
              <a:rPr lang="en-US" i="1" dirty="0">
                <a:latin typeface="Times New Roman"/>
                <a:cs typeface="Times New Roman"/>
              </a:rPr>
              <a:t>K</a:t>
            </a:r>
            <a:r>
              <a:rPr lang="en-US" dirty="0">
                <a:latin typeface="Times New Roman"/>
                <a:cs typeface="Times New Roman"/>
              </a:rPr>
              <a:t>(x,y)</a:t>
            </a:r>
          </a:p>
        </p:txBody>
      </p:sp>
      <p:pic>
        <p:nvPicPr>
          <p:cNvPr id="6" name="Picture 5" descr="DCTi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94" y="3893980"/>
            <a:ext cx="3316683" cy="28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168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95111" cy="613049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Frequency 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688"/>
            <a:ext cx="8229600" cy="52384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 dirty="0"/>
              <a:t>Some filters are best formulated in the frequency domain.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All linear and position invariant filters may be implemented in both domains, i.e. the spatial domain or the frequency domain.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The Fourier transform </a:t>
            </a:r>
            <a:r>
              <a:rPr lang="en-US" sz="2000" i="1" dirty="0">
                <a:solidFill>
                  <a:srgbClr val="FF0000"/>
                </a:solidFill>
              </a:rPr>
              <a:t>F{f}</a:t>
            </a:r>
            <a:r>
              <a:rPr lang="en-US" sz="2000" dirty="0"/>
              <a:t> and its inverse </a:t>
            </a:r>
            <a:r>
              <a:rPr lang="en-US" sz="2000" i="1" dirty="0">
                <a:solidFill>
                  <a:srgbClr val="FF0000"/>
                </a:solidFill>
              </a:rPr>
              <a:t>F</a:t>
            </a:r>
            <a:r>
              <a:rPr lang="en-US" sz="2000" i="1" baseline="30000" dirty="0">
                <a:solidFill>
                  <a:srgbClr val="FF0000"/>
                </a:solidFill>
              </a:rPr>
              <a:t>-1</a:t>
            </a:r>
            <a:r>
              <a:rPr lang="en-US" sz="2000" i="1" dirty="0">
                <a:solidFill>
                  <a:srgbClr val="FF0000"/>
                </a:solidFill>
              </a:rPr>
              <a:t>{g}</a:t>
            </a:r>
            <a:r>
              <a:rPr lang="en-US" sz="2000"/>
              <a:t> provide a tool for going </a:t>
            </a:r>
            <a:r>
              <a:rPr lang="en-US" sz="2000" dirty="0"/>
              <a:t>from one domain to the other.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Filtering with large kernels (or filtering with many different kernels) may be implemented faster in the frequency domain than in the spatial domain.</a:t>
            </a:r>
          </a:p>
        </p:txBody>
      </p:sp>
    </p:spTree>
    <p:extLst>
      <p:ext uri="{BB962C8B-B14F-4D97-AF65-F5344CB8AC3E}">
        <p14:creationId xmlns:p14="http://schemas.microsoft.com/office/powerpoint/2010/main" val="26566992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117112" cy="847300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The convolution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938"/>
            <a:ext cx="8229599" cy="5004225"/>
          </a:xfrm>
        </p:spPr>
        <p:txBody>
          <a:bodyPr>
            <a:normAutofit/>
          </a:bodyPr>
          <a:lstStyle/>
          <a:p>
            <a:r>
              <a:rPr lang="en-US" sz="2000" dirty="0"/>
              <a:t>The Fourier transform of a convolution is the product of the Fourier transforms:</a:t>
            </a:r>
          </a:p>
          <a:p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463822"/>
              </p:ext>
            </p:extLst>
          </p:nvPr>
        </p:nvGraphicFramePr>
        <p:xfrm>
          <a:off x="954655" y="2058941"/>
          <a:ext cx="6479285" cy="399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5" name="Equation" r:id="rId3" imgW="3708400" imgH="228600" progId="Equation.3">
                  <p:embed/>
                </p:oleObj>
              </mc:Choice>
              <mc:Fallback>
                <p:oleObj name="Equation" r:id="rId3" imgW="3708400" imgH="228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655" y="2058941"/>
                        <a:ext cx="6479285" cy="399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060" y="2749633"/>
            <a:ext cx="7503507" cy="255454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000"/>
              <a:t>the </a:t>
            </a:r>
            <a:r>
              <a:rPr lang="en-US" sz="2000">
                <a:solidFill>
                  <a:srgbClr val="00B0F0"/>
                </a:solidFill>
              </a:rPr>
              <a:t>tilde</a:t>
            </a:r>
            <a:r>
              <a:rPr lang="en-US" sz="2000"/>
              <a:t> denotes functions in the frequency domain.</a:t>
            </a:r>
          </a:p>
          <a:p>
            <a:endParaRPr lang="en-US" sz="2000" dirty="0"/>
          </a:p>
          <a:p>
            <a:r>
              <a:rPr lang="en-US" sz="2000" dirty="0"/>
              <a:t>Similar equation holds for correlations. </a:t>
            </a:r>
          </a:p>
          <a:p>
            <a:endParaRPr lang="en-US" sz="2000" dirty="0"/>
          </a:p>
          <a:p>
            <a:r>
              <a:rPr lang="en-US" sz="2000" dirty="0"/>
              <a:t>For </a:t>
            </a:r>
            <a:r>
              <a:rPr lang="en-US" sz="2000"/>
              <a:t>differentiation,</a:t>
            </a:r>
            <a:r>
              <a:rPr lang="en-US" sz="2000" dirty="0"/>
              <a:t> another important result is:</a:t>
            </a:r>
          </a:p>
          <a:p>
            <a:endParaRPr lang="en-US" sz="2000" dirty="0"/>
          </a:p>
          <a:p>
            <a:endParaRPr lang="en-US" sz="2000" dirty="0"/>
          </a:p>
          <a:p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26088" y="5486400"/>
            <a:ext cx="7521105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Where “</a:t>
            </a:r>
            <a:r>
              <a:rPr lang="en-US" i="1" dirty="0"/>
              <a:t>i</a:t>
            </a:r>
            <a:r>
              <a:rPr lang="en-US" dirty="0"/>
              <a:t>” is the imaginary complex unit. So, if we can Fourier transform and multiply with a polynomial, then </a:t>
            </a:r>
            <a:r>
              <a:rPr lang="en-US"/>
              <a:t>it's</a:t>
            </a:r>
            <a:r>
              <a:rPr lang="en-US" dirty="0"/>
              <a:t> easy to differentiate (in theory). </a:t>
            </a:r>
            <a:endParaRPr lang="en-US" dirty="0">
              <a:cs typeface="Calibri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433120"/>
              </p:ext>
            </p:extLst>
          </p:nvPr>
        </p:nvGraphicFramePr>
        <p:xfrm>
          <a:off x="1463034" y="4574055"/>
          <a:ext cx="5822950" cy="69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86" name="Equation" r:id="rId5" imgW="3175000" imgH="444500" progId="Equation.3">
                  <p:embed/>
                </p:oleObj>
              </mc:Choice>
              <mc:Fallback>
                <p:oleObj name="Equation" r:id="rId5" imgW="3175000" imgH="444500" progId="Equation.3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3034" y="4574055"/>
                        <a:ext cx="5822950" cy="695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9291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05506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9029699" cy="6858000"/>
          </a:xfrm>
        </p:spPr>
      </p:pic>
    </p:spTree>
    <p:extLst>
      <p:ext uri="{BB962C8B-B14F-4D97-AF65-F5344CB8AC3E}">
        <p14:creationId xmlns:p14="http://schemas.microsoft.com/office/powerpoint/2010/main" val="1606090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393936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30244" cy="82602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Display of images in your report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3" y="1143000"/>
            <a:ext cx="8263467" cy="4983163"/>
          </a:xfrm>
        </p:spPr>
        <p:txBody>
          <a:bodyPr>
            <a:normAutofit/>
          </a:bodyPr>
          <a:lstStyle/>
          <a:p>
            <a:r>
              <a:rPr lang="en-US" sz="2400" dirty="0"/>
              <a:t>Please display single-valued functions (gray scale images) in gray scale and not using some arbitrary color map.</a:t>
            </a:r>
          </a:p>
        </p:txBody>
      </p:sp>
      <p:pic>
        <p:nvPicPr>
          <p:cNvPr id="9" name="Picture 9" descr="A picture containing looking, holding, standing, playing&#10;&#10;Description automatically generated">
            <a:extLst>
              <a:ext uri="{FF2B5EF4-FFF2-40B4-BE49-F238E27FC236}">
                <a16:creationId xmlns:a16="http://schemas.microsoft.com/office/drawing/2014/main" id="{125CCA0B-05ED-4AB5-AF52-4F79B3523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7551" y="2262482"/>
            <a:ext cx="1779917" cy="1765130"/>
          </a:xfrm>
          <a:prstGeom prst="rect">
            <a:avLst/>
          </a:prstGeom>
        </p:spPr>
      </p:pic>
      <p:pic>
        <p:nvPicPr>
          <p:cNvPr id="10" name="Picture 10" descr="A picture containing skiing, holding, snow, standing&#10;&#10;Description automatically generated">
            <a:extLst>
              <a:ext uri="{FF2B5EF4-FFF2-40B4-BE49-F238E27FC236}">
                <a16:creationId xmlns:a16="http://schemas.microsoft.com/office/drawing/2014/main" id="{E9A9CBAE-BB07-4CE6-A47C-744BA34299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315" y="4444246"/>
            <a:ext cx="1776323" cy="1757941"/>
          </a:xfrm>
          <a:prstGeom prst="rect">
            <a:avLst/>
          </a:prstGeom>
        </p:spPr>
      </p:pic>
      <p:pic>
        <p:nvPicPr>
          <p:cNvPr id="11" name="Picture 11" descr="A picture containing outdoor, object, person, person&#10;&#10;Description automatically generated">
            <a:extLst>
              <a:ext uri="{FF2B5EF4-FFF2-40B4-BE49-F238E27FC236}">
                <a16:creationId xmlns:a16="http://schemas.microsoft.com/office/drawing/2014/main" id="{1D2482AB-7CC1-489C-B718-5A57AF4B74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315" y="2262482"/>
            <a:ext cx="1776323" cy="1765129"/>
          </a:xfrm>
          <a:prstGeom prst="rect">
            <a:avLst/>
          </a:prstGeom>
        </p:spPr>
      </p:pic>
      <p:pic>
        <p:nvPicPr>
          <p:cNvPr id="12" name="Picture 12">
            <a:extLst>
              <a:ext uri="{FF2B5EF4-FFF2-40B4-BE49-F238E27FC236}">
                <a16:creationId xmlns:a16="http://schemas.microsoft.com/office/drawing/2014/main" id="{0038008A-4423-4A59-95F4-B30EC0CCE9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39032" y="4444247"/>
            <a:ext cx="1765540" cy="1747158"/>
          </a:xfrm>
          <a:prstGeom prst="rect">
            <a:avLst/>
          </a:prstGeom>
        </p:spPr>
      </p:pic>
      <p:pic>
        <p:nvPicPr>
          <p:cNvPr id="13" name="Picture 13" descr="A picture containing outdoor, skiing, holding, person&#10;&#10;Description automatically generated">
            <a:extLst>
              <a:ext uri="{FF2B5EF4-FFF2-40B4-BE49-F238E27FC236}">
                <a16:creationId xmlns:a16="http://schemas.microsoft.com/office/drawing/2014/main" id="{F590F22B-AC49-4FE3-9B32-0EBD10EC59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63174" y="4437059"/>
            <a:ext cx="1776322" cy="1757940"/>
          </a:xfrm>
          <a:prstGeom prst="rect">
            <a:avLst/>
          </a:prstGeom>
        </p:spPr>
      </p:pic>
      <p:pic>
        <p:nvPicPr>
          <p:cNvPr id="14" name="Picture 14" descr="A picture containing building, person, skiing, child&#10;&#10;Description automatically generated">
            <a:extLst>
              <a:ext uri="{FF2B5EF4-FFF2-40B4-BE49-F238E27FC236}">
                <a16:creationId xmlns:a16="http://schemas.microsoft.com/office/drawing/2014/main" id="{AFB0790A-4C85-482B-9061-13CF54957D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39032" y="2262482"/>
            <a:ext cx="1790701" cy="17684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E6A00FD-C5F0-47F0-8864-3781A8C9A959}"/>
              </a:ext>
            </a:extLst>
          </p:cNvPr>
          <p:cNvSpPr txBox="1"/>
          <p:nvPr/>
        </p:nvSpPr>
        <p:spPr>
          <a:xfrm>
            <a:off x="587316" y="3983966"/>
            <a:ext cx="177632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/>
              <a:t>Colormap "greys"</a:t>
            </a:r>
            <a:endParaRPr lang="en-US" sz="1400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017EB84-D062-46C2-B641-95854B3A07B2}"/>
              </a:ext>
            </a:extLst>
          </p:cNvPr>
          <p:cNvSpPr txBox="1"/>
          <p:nvPr/>
        </p:nvSpPr>
        <p:spPr>
          <a:xfrm>
            <a:off x="2947898" y="4008228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"cool"</a:t>
            </a:r>
            <a:endParaRPr lang="en-US" sz="1400" dirty="0">
              <a:cs typeface="Calibri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4525993-AF92-4014-9111-FB757251FBA8}"/>
              </a:ext>
            </a:extLst>
          </p:cNvPr>
          <p:cNvSpPr txBox="1"/>
          <p:nvPr/>
        </p:nvSpPr>
        <p:spPr>
          <a:xfrm>
            <a:off x="5352510" y="3997445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"twilight"</a:t>
            </a:r>
            <a:endParaRPr lang="en-US" sz="1400" dirty="0">
              <a:cs typeface="Calibri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004DBD5-E4AB-48F2-8D13-28EC8248F77A}"/>
              </a:ext>
            </a:extLst>
          </p:cNvPr>
          <p:cNvSpPr txBox="1"/>
          <p:nvPr/>
        </p:nvSpPr>
        <p:spPr>
          <a:xfrm>
            <a:off x="572039" y="6157643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</a:t>
            </a:r>
            <a:r>
              <a:rPr lang="en-US" sz="1400" dirty="0" err="1">
                <a:ea typeface="+mn-lt"/>
                <a:cs typeface="+mn-lt"/>
              </a:rPr>
              <a:t>gist_stern</a:t>
            </a:r>
            <a:r>
              <a:rPr lang="en-US" sz="1400" dirty="0">
                <a:ea typeface="+mn-lt"/>
                <a:cs typeface="+mn-lt"/>
              </a:rPr>
              <a:t>"</a:t>
            </a:r>
            <a:endParaRPr lang="en-US" sz="1400" dirty="0">
              <a:cs typeface="Calibri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61789E-644A-4FAF-9E8A-0AC208201B7B}"/>
              </a:ext>
            </a:extLst>
          </p:cNvPr>
          <p:cNvSpPr txBox="1"/>
          <p:nvPr/>
        </p:nvSpPr>
        <p:spPr>
          <a:xfrm>
            <a:off x="2933520" y="6157642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"jet"</a:t>
            </a:r>
            <a:endParaRPr lang="en-US" sz="1400" dirty="0">
              <a:cs typeface="Calibri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3CC5AD-5A56-484F-8281-3392DFADB587}"/>
              </a:ext>
            </a:extLst>
          </p:cNvPr>
          <p:cNvSpPr txBox="1"/>
          <p:nvPr/>
        </p:nvSpPr>
        <p:spPr>
          <a:xfrm>
            <a:off x="5320162" y="6157643"/>
            <a:ext cx="180867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dirty="0">
                <a:ea typeface="+mn-lt"/>
                <a:cs typeface="+mn-lt"/>
              </a:rPr>
              <a:t>Colormap "</a:t>
            </a:r>
            <a:r>
              <a:rPr lang="en-US" sz="1400" dirty="0" err="1">
                <a:ea typeface="+mn-lt"/>
                <a:cs typeface="+mn-lt"/>
              </a:rPr>
              <a:t>hsv</a:t>
            </a:r>
            <a:r>
              <a:rPr lang="en-US" sz="1400" dirty="0">
                <a:ea typeface="+mn-lt"/>
                <a:cs typeface="+mn-lt"/>
              </a:rPr>
              <a:t>"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142081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9029700" cy="6858000"/>
          </a:xfrm>
        </p:spPr>
      </p:pic>
    </p:spTree>
    <p:extLst>
      <p:ext uri="{BB962C8B-B14F-4D97-AF65-F5344CB8AC3E}">
        <p14:creationId xmlns:p14="http://schemas.microsoft.com/office/powerpoint/2010/main" val="16620946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22494" cy="71168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Differentiation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05" y="986320"/>
            <a:ext cx="8754073" cy="5139844"/>
          </a:xfrm>
        </p:spPr>
        <p:txBody>
          <a:bodyPr>
            <a:normAutofit/>
          </a:bodyPr>
          <a:lstStyle/>
          <a:p>
            <a:r>
              <a:rPr lang="en-US" sz="2000" dirty="0"/>
              <a:t>When we differentiate a function f(x), we compute the rate of change.  </a:t>
            </a:r>
          </a:p>
          <a:p>
            <a:r>
              <a:rPr lang="en-US" sz="2000" dirty="0"/>
              <a:t>In 2D there are partial derivatives in the x- and y-axis directions.</a:t>
            </a:r>
          </a:p>
          <a:p>
            <a:r>
              <a:rPr lang="en-US" sz="2000" dirty="0"/>
              <a:t>The vector of first order partial derivatives is called </a:t>
            </a:r>
            <a:r>
              <a:rPr lang="en-US" sz="2000" dirty="0">
                <a:solidFill>
                  <a:srgbClr val="FF0000"/>
                </a:solidFill>
              </a:rPr>
              <a:t>the gradient</a:t>
            </a:r>
            <a:r>
              <a:rPr lang="en-US" sz="2000" dirty="0"/>
              <a:t>. It points at the direction of the largest change and its length, </a:t>
            </a:r>
            <a:r>
              <a:rPr lang="en-US" sz="2000" dirty="0">
                <a:solidFill>
                  <a:srgbClr val="FF0000"/>
                </a:solidFill>
              </a:rPr>
              <a:t>the gradient magnitude</a:t>
            </a:r>
            <a:r>
              <a:rPr lang="en-US" sz="2000" dirty="0"/>
              <a:t>, is the </a:t>
            </a:r>
            <a:r>
              <a:rPr lang="en-US" sz="2000" dirty="0">
                <a:solidFill>
                  <a:srgbClr val="FF0000"/>
                </a:solidFill>
              </a:rPr>
              <a:t>contrast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endParaRPr lang="en-US" sz="2000" dirty="0"/>
          </a:p>
        </p:txBody>
      </p:sp>
      <p:pic>
        <p:nvPicPr>
          <p:cNvPr id="4" name="Picture 3" descr="gradi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0" y="2413176"/>
            <a:ext cx="5926432" cy="44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86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5226783" cy="5760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Why compute image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004"/>
            <a:ext cx="8229600" cy="5189160"/>
          </a:xfrm>
        </p:spPr>
        <p:txBody>
          <a:bodyPr>
            <a:normAutofit/>
          </a:bodyPr>
          <a:lstStyle/>
          <a:p>
            <a:r>
              <a:rPr lang="en-US" sz="2000" dirty="0"/>
              <a:t>Image positions of locally maximal contrast form edges and capture a significant element of the semantics of the image.</a:t>
            </a:r>
          </a:p>
          <a:p>
            <a:endParaRPr lang="en-US" sz="2000" dirty="0"/>
          </a:p>
          <a:p>
            <a:r>
              <a:rPr lang="en-US" sz="2000" dirty="0"/>
              <a:t>Statistical analysis of the local gradient image provides a tool for detecting corners and interest points</a:t>
            </a:r>
          </a:p>
          <a:p>
            <a:endParaRPr lang="en-US" sz="2000" dirty="0"/>
          </a:p>
          <a:p>
            <a:r>
              <a:rPr lang="en-US" sz="2000" dirty="0"/>
              <a:t>Ridges and valleys in the image intensity landscape may be computed from the first and second order partial derivatives.</a:t>
            </a:r>
          </a:p>
        </p:txBody>
      </p:sp>
      <p:pic>
        <p:nvPicPr>
          <p:cNvPr id="4" name="Picture 3" descr="housee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11" y="3742852"/>
            <a:ext cx="4113489" cy="2904786"/>
          </a:xfrm>
          <a:prstGeom prst="rect">
            <a:avLst/>
          </a:prstGeom>
        </p:spPr>
      </p:pic>
      <p:pic>
        <p:nvPicPr>
          <p:cNvPr id="5" name="Picture 4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6" y="3846644"/>
            <a:ext cx="3491919" cy="26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5226783" cy="5760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Why compute image derivatives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004"/>
            <a:ext cx="8229600" cy="5189160"/>
          </a:xfrm>
        </p:spPr>
        <p:txBody>
          <a:bodyPr>
            <a:normAutofit/>
          </a:bodyPr>
          <a:lstStyle/>
          <a:p>
            <a:r>
              <a:rPr lang="en-US" sz="2000" dirty="0"/>
              <a:t>Image positions of locally maximal contrast form edges and capture a significant element of the semantics of the image.</a:t>
            </a:r>
          </a:p>
          <a:p>
            <a:endParaRPr lang="en-US" sz="2000" dirty="0"/>
          </a:p>
          <a:p>
            <a:r>
              <a:rPr lang="en-US" sz="2000" dirty="0"/>
              <a:t>Statistical analysis of the local gradient image provides a tool for detecting corners and interest points</a:t>
            </a:r>
          </a:p>
          <a:p>
            <a:endParaRPr lang="en-US" sz="2000" dirty="0"/>
          </a:p>
          <a:p>
            <a:r>
              <a:rPr lang="en-US" sz="2000" dirty="0"/>
              <a:t>Ridges and valleys in the image intensity landscape may be computed from the first and second order partial derivatives.</a:t>
            </a:r>
          </a:p>
        </p:txBody>
      </p:sp>
      <p:pic>
        <p:nvPicPr>
          <p:cNvPr id="4" name="Picture 3" descr="housee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11" y="3742852"/>
            <a:ext cx="4113489" cy="2904786"/>
          </a:xfrm>
          <a:prstGeom prst="rect">
            <a:avLst/>
          </a:prstGeom>
        </p:spPr>
      </p:pic>
      <p:pic>
        <p:nvPicPr>
          <p:cNvPr id="5" name="Picture 4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6" y="3846644"/>
            <a:ext cx="3491919" cy="26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655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572014" cy="81031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How differentiate a discrete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3584"/>
            <a:ext cx="8229600" cy="4942580"/>
          </a:xfrm>
        </p:spPr>
        <p:txBody>
          <a:bodyPr>
            <a:normAutofit/>
          </a:bodyPr>
          <a:lstStyle/>
          <a:p>
            <a:r>
              <a:rPr lang="en-US" sz="2000" dirty="0"/>
              <a:t>A Taylor series expansion of a continuous differentiable 1D function</a:t>
            </a:r>
          </a:p>
        </p:txBody>
      </p:sp>
      <p:pic>
        <p:nvPicPr>
          <p:cNvPr id="4" name="Picture 3" descr="Tayl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2" y="1743068"/>
            <a:ext cx="8285547" cy="1330526"/>
          </a:xfrm>
          <a:prstGeom prst="rect">
            <a:avLst/>
          </a:prstGeom>
        </p:spPr>
      </p:pic>
      <p:pic>
        <p:nvPicPr>
          <p:cNvPr id="7" name="Picture 6" descr="derivativegra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0" y="3132667"/>
            <a:ext cx="5348111" cy="35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21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4745509" cy="722144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Difference approximations</a:t>
            </a: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70856" y="996950"/>
            <a:ext cx="8009150" cy="707886"/>
          </a:xfrm>
          <a:prstGeom prst="rect">
            <a:avLst/>
          </a:prstGeom>
          <a:noFill/>
        </p:spPr>
        <p:txBody>
          <a:bodyPr vert="horz" wrap="square" lIns="91440" tIns="45720" rIns="91440" bIns="45720" rtlCol="0" anchor="t">
            <a:spAutoFit/>
          </a:bodyPr>
          <a:lstStyle/>
          <a:p>
            <a:r>
              <a:rPr lang="en-US" sz="2000" dirty="0"/>
              <a:t>Ignoring higher order terms we may obtain three discrete difference approximations to the derivative (via Taylor's Theorem):</a:t>
            </a:r>
          </a:p>
        </p:txBody>
      </p:sp>
      <p:pic>
        <p:nvPicPr>
          <p:cNvPr id="5" name="Picture 4" descr="diffappro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57" y="2290978"/>
            <a:ext cx="5104489" cy="1940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2982" y="4805744"/>
            <a:ext cx="622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last central difference approximation is symmetric which may improve interpretation.</a:t>
            </a:r>
          </a:p>
        </p:txBody>
      </p:sp>
    </p:spTree>
    <p:extLst>
      <p:ext uri="{BB962C8B-B14F-4D97-AF65-F5344CB8AC3E}">
        <p14:creationId xmlns:p14="http://schemas.microsoft.com/office/powerpoint/2010/main" val="49600978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8824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What is the derivative of a color image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44" y="1241778"/>
            <a:ext cx="8249356" cy="4884385"/>
          </a:xfrm>
        </p:spPr>
        <p:txBody>
          <a:bodyPr>
            <a:normAutofit/>
          </a:bodyPr>
          <a:lstStyle/>
          <a:p>
            <a:r>
              <a:rPr lang="en-US" sz="2400" dirty="0"/>
              <a:t>A color image is a 3-valued function, so there is 6 first order partial derivatives:</a:t>
            </a: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8495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5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062113"/>
              </p:ext>
            </p:extLst>
          </p:nvPr>
        </p:nvGraphicFramePr>
        <p:xfrm>
          <a:off x="2797527" y="2482851"/>
          <a:ext cx="3382979" cy="223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26" name="Equation" r:id="rId5" imgW="1714500" imgH="1130300" progId="Equation.3">
                  <p:embed/>
                </p:oleObj>
              </mc:Choice>
              <mc:Fallback>
                <p:oleObj name="Equation" r:id="rId5" imgW="1714500" imgH="11303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7527" y="2482851"/>
                        <a:ext cx="3382979" cy="223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1760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2834825" cy="576062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Gaussian filters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0978"/>
            <a:ext cx="8229600" cy="5115186"/>
          </a:xfrm>
        </p:spPr>
        <p:txBody>
          <a:bodyPr>
            <a:normAutofit/>
          </a:bodyPr>
          <a:lstStyle/>
          <a:p>
            <a:r>
              <a:rPr lang="en-US" sz="2000" dirty="0"/>
              <a:t>The box-filter (with constant values) and the Gaussian filter are two of the most used filters.</a:t>
            </a:r>
          </a:p>
          <a:p>
            <a:endParaRPr lang="en-US" sz="2000" dirty="0"/>
          </a:p>
          <a:p>
            <a:r>
              <a:rPr lang="en-US" sz="2000" dirty="0"/>
              <a:t>The box-filter is fast.  The Gaussian has a lot of nice mathematical advantages.</a:t>
            </a:r>
          </a:p>
          <a:p>
            <a:endParaRPr lang="en-US" sz="2000" dirty="0"/>
          </a:p>
          <a:p>
            <a:r>
              <a:rPr lang="en-US" sz="2000" dirty="0"/>
              <a:t>The Gaussian is a normal distribution with a mean value of zero. In 2D we get: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dirty="0"/>
              <a:t>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631439"/>
              </p:ext>
            </p:extLst>
          </p:nvPr>
        </p:nvGraphicFramePr>
        <p:xfrm>
          <a:off x="2574925" y="4111625"/>
          <a:ext cx="3440113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249" name="Equation" r:id="rId3" imgW="1612900" imgH="482600" progId="Equation.3">
                  <p:embed/>
                </p:oleObj>
              </mc:Choice>
              <mc:Fallback>
                <p:oleObj name="Equation" r:id="rId3" imgW="1612900" imgH="4826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4925" y="4111625"/>
                        <a:ext cx="3440113" cy="10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0593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Gaussian derivative filter kernels</a:t>
            </a:r>
          </a:p>
        </p:txBody>
      </p:sp>
      <p:pic>
        <p:nvPicPr>
          <p:cNvPr id="6" name="Content Placeholder 5" descr="Gaussians2d.eps"/>
          <p:cNvPicPr>
            <a:picLocks noGrp="1" noChangeAspect="1"/>
          </p:cNvPicPr>
          <p:nvPr>
            <p:ph idx="1"/>
          </p:nvPr>
        </p:nvPicPr>
        <p:blipFill>
          <a:blip r:embed="rId4"/>
          <a:srcRect l="-39314" r="-39314"/>
          <a:stretch>
            <a:fillRect/>
          </a:stretch>
        </p:blipFill>
        <p:spPr>
          <a:xfrm>
            <a:off x="-1066800" y="1600200"/>
            <a:ext cx="7543800" cy="4148799"/>
          </a:xfrm>
        </p:spPr>
      </p:pic>
      <p:sp>
        <p:nvSpPr>
          <p:cNvPr id="7" name="TextBox 6"/>
          <p:cNvSpPr txBox="1"/>
          <p:nvPr/>
        </p:nvSpPr>
        <p:spPr>
          <a:xfrm>
            <a:off x="533400" y="585847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Aside: Neurophysiological experiments by Young (1987) show that the receptive field profiles in the human retina and visual cortex can be modeled by Gaussian derivatives.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953000" y="1676400"/>
          <a:ext cx="367823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3" name="Equation" r:id="rId5" imgW="1993900" imgH="444500" progId="Equation.3">
                  <p:embed/>
                </p:oleObj>
              </mc:Choice>
              <mc:Fallback>
                <p:oleObj name="Equation" r:id="rId5" imgW="1993900" imgH="444500" progId="Equation.3">
                  <p:embed/>
                  <p:pic>
                    <p:nvPicPr>
                      <p:cNvPr id="8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76400"/>
                        <a:ext cx="3678238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4953000" y="2743200"/>
          <a:ext cx="140493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4" name="Equation" r:id="rId7" imgW="762000" imgH="393700" progId="Equation.3">
                  <p:embed/>
                </p:oleObj>
              </mc:Choice>
              <mc:Fallback>
                <p:oleObj name="Equation" r:id="rId7" imgW="762000" imgH="393700" progId="Equation.3">
                  <p:embed/>
                  <p:pic>
                    <p:nvPicPr>
                      <p:cNvPr id="76803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743200"/>
                        <a:ext cx="1404937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4953000" y="3810000"/>
          <a:ext cx="27178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5" name="Equation" r:id="rId9" imgW="1473200" imgH="419100" progId="Equation.3">
                  <p:embed/>
                </p:oleObj>
              </mc:Choice>
              <mc:Fallback>
                <p:oleObj name="Equation" r:id="rId9" imgW="1473200" imgH="419100" progId="Equation.3">
                  <p:embed/>
                  <p:pic>
                    <p:nvPicPr>
                      <p:cNvPr id="76804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10000"/>
                        <a:ext cx="27178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4953000" y="4876800"/>
          <a:ext cx="40068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76" name="Equation" r:id="rId11" imgW="2171700" imgH="419100" progId="Equation.3">
                  <p:embed/>
                </p:oleObj>
              </mc:Choice>
              <mc:Fallback>
                <p:oleObj name="Equation" r:id="rId11" imgW="2171700" imgH="419100" progId="Equation.3">
                  <p:embed/>
                  <p:pic>
                    <p:nvPicPr>
                      <p:cNvPr id="76805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876800"/>
                        <a:ext cx="400685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5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Image derivatives with Gaussian filters</a:t>
            </a:r>
          </a:p>
        </p:txBody>
      </p:sp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4227512" y="1920875"/>
          <a:ext cx="28590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1" name="Equation" r:id="rId4" imgW="1549400" imgH="177800" progId="Equation.3">
                  <p:embed/>
                </p:oleObj>
              </mc:Choice>
              <mc:Fallback>
                <p:oleObj name="Equation" r:id="rId4" imgW="1549400" imgH="177800" progId="Equation.3">
                  <p:embed/>
                  <p:pic>
                    <p:nvPicPr>
                      <p:cNvPr id="7782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2" y="1920875"/>
                        <a:ext cx="2859088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4156075" y="2930526"/>
          <a:ext cx="4073525" cy="62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2" name="Equation" r:id="rId6" imgW="2578100" imgH="393700" progId="Equation.3">
                  <p:embed/>
                </p:oleObj>
              </mc:Choice>
              <mc:Fallback>
                <p:oleObj name="Equation" r:id="rId6" imgW="2578100" imgH="393700" progId="Equation.3">
                  <p:embed/>
                  <p:pic>
                    <p:nvPicPr>
                      <p:cNvPr id="778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2930526"/>
                        <a:ext cx="4073525" cy="6223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5213350" y="3581400"/>
          <a:ext cx="3502025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3" name="Equation" r:id="rId8" imgW="2120900" imgH="876300" progId="Equation.3">
                  <p:embed/>
                </p:oleObj>
              </mc:Choice>
              <mc:Fallback>
                <p:oleObj name="Equation" r:id="rId8" imgW="2120900" imgH="876300" progId="Equation.3">
                  <p:embed/>
                  <p:pic>
                    <p:nvPicPr>
                      <p:cNvPr id="77828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3350" y="3581400"/>
                        <a:ext cx="3502025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5224463" y="5029200"/>
          <a:ext cx="3690937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324" name="Equation" r:id="rId10" imgW="2235200" imgH="876300" progId="Equation.3">
                  <p:embed/>
                </p:oleObj>
              </mc:Choice>
              <mc:Fallback>
                <p:oleObj name="Equation" r:id="rId10" imgW="2235200" imgH="876300" progId="Equation.3">
                  <p:embed/>
                  <p:pic>
                    <p:nvPicPr>
                      <p:cNvPr id="77829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5029200"/>
                        <a:ext cx="3690937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43443898-0F89-47C3-9D47-8A0E0DFEFB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/>
          <a:stretch>
            <a:fillRect/>
          </a:stretch>
        </p:blipFill>
        <p:spPr>
          <a:xfrm>
            <a:off x="487382" y="1677170"/>
            <a:ext cx="4597843" cy="4525963"/>
          </a:xfrm>
        </p:spPr>
      </p:pic>
    </p:spTree>
    <p:extLst>
      <p:ext uri="{BB962C8B-B14F-4D97-AF65-F5344CB8AC3E}">
        <p14:creationId xmlns:p14="http://schemas.microsoft.com/office/powerpoint/2010/main" val="34033790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30938" cy="871958"/>
          </a:xfrm>
        </p:spPr>
        <p:txBody>
          <a:bodyPr>
            <a:normAutofit/>
          </a:bodyPr>
          <a:lstStyle/>
          <a:p>
            <a:r>
              <a:rPr lang="en-US" sz="3600" dirty="0"/>
              <a:t>What is filtering good for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/>
              <a:t>Noise reduction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Elimination of image quantization effects and conversion from integers to floats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Anti aliasing when up/down-scaling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Estimation of image derivatives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Enhancement of specific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/>
              <a:t>Detection of image features such as edges and corners</a:t>
            </a:r>
          </a:p>
        </p:txBody>
      </p:sp>
    </p:spTree>
    <p:extLst>
      <p:ext uri="{BB962C8B-B14F-4D97-AF65-F5344CB8AC3E}">
        <p14:creationId xmlns:p14="http://schemas.microsoft.com/office/powerpoint/2010/main" val="16176658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10435" cy="77676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Gaussians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7946"/>
            <a:ext cx="8229600" cy="4938217"/>
          </a:xfrm>
        </p:spPr>
        <p:txBody>
          <a:bodyPr>
            <a:normAutofit/>
          </a:bodyPr>
          <a:lstStyle/>
          <a:p>
            <a:r>
              <a:rPr lang="en-US" sz="2400" dirty="0"/>
              <a:t>Gaussians are the most common smoothing filter because of it simplicity, its unique mathematical properties, and because it is parameterized only by a single parameter,     ,  </a:t>
            </a:r>
            <a:r>
              <a:rPr lang="en-US" sz="2400" dirty="0">
                <a:solidFill>
                  <a:srgbClr val="FF0000"/>
                </a:solidFill>
              </a:rPr>
              <a:t>the scale parameter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A complete research field area: </a:t>
            </a:r>
            <a:r>
              <a:rPr lang="en-US" sz="2400" dirty="0">
                <a:solidFill>
                  <a:srgbClr val="FF0000"/>
                </a:solidFill>
              </a:rPr>
              <a:t>Scale space analysis </a:t>
            </a:r>
            <a:r>
              <a:rPr lang="en-US" sz="2400" dirty="0"/>
              <a:t>has emerged with the focus of analyzing images at several </a:t>
            </a:r>
            <a:r>
              <a:rPr lang="en-US" sz="2400" dirty="0">
                <a:solidFill>
                  <a:srgbClr val="FF0000"/>
                </a:solidFill>
              </a:rPr>
              <a:t>resolution levels</a:t>
            </a:r>
            <a:r>
              <a:rPr lang="en-US" sz="2400" dirty="0"/>
              <a:t>, using Gaussians as the basis filter.</a:t>
            </a:r>
          </a:p>
          <a:p>
            <a:endParaRPr lang="en-US" sz="2400" dirty="0"/>
          </a:p>
          <a:p>
            <a:r>
              <a:rPr lang="en-US" sz="2400" dirty="0"/>
              <a:t>The basic problem is that a priori we don’t know the size of what we a looking at. We need to use several filters adapted to the range of possible sizes.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11150528"/>
              </p:ext>
            </p:extLst>
          </p:nvPr>
        </p:nvGraphicFramePr>
        <p:xfrm>
          <a:off x="6587486" y="2016386"/>
          <a:ext cx="3651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69" name="Equation" r:id="rId3" imgW="152400" imgH="139700" progId="Equation.3">
                  <p:embed/>
                </p:oleObj>
              </mc:Choice>
              <mc:Fallback>
                <p:oleObj name="Equation" r:id="rId3" imgW="152400" imgH="1397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587486" y="2016386"/>
                        <a:ext cx="365125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63627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7000875"/>
          </a:xfrm>
        </p:spPr>
      </p:pic>
    </p:spTree>
    <p:extLst>
      <p:ext uri="{BB962C8B-B14F-4D97-AF65-F5344CB8AC3E}">
        <p14:creationId xmlns:p14="http://schemas.microsoft.com/office/powerpoint/2010/main" val="2550399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45022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Prewitt and Sobel Filters</a:t>
            </a:r>
            <a:endParaRPr lang="en-US" sz="3200" dirty="0">
              <a:cs typeface="Calibri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222" y="1354668"/>
            <a:ext cx="8277578" cy="47714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400" dirty="0">
                <a:cs typeface="Calibri"/>
              </a:rPr>
              <a:t>Prewitt filters</a:t>
            </a:r>
          </a:p>
          <a:p>
            <a:pPr marL="0" indent="0">
              <a:buNone/>
            </a:pPr>
            <a:r>
              <a:rPr lang="en-US" sz="2400" i="1" dirty="0">
                <a:cs typeface="Calibri"/>
              </a:rPr>
              <a:t>       </a:t>
            </a:r>
            <a:r>
              <a:rPr lang="en-US" sz="2400" i="1" dirty="0">
                <a:latin typeface="Times New Roman"/>
                <a:cs typeface="Calibri"/>
              </a:rPr>
              <a:t>x</a:t>
            </a:r>
            <a:r>
              <a:rPr lang="en-US" sz="2400" i="1" dirty="0">
                <a:cs typeface="Calibri"/>
              </a:rPr>
              <a:t> </a:t>
            </a:r>
            <a:r>
              <a:rPr lang="en-US" sz="2400" dirty="0">
                <a:cs typeface="Calibri"/>
              </a:rPr>
              <a:t>direction                                       </a:t>
            </a:r>
            <a:r>
              <a:rPr lang="en-US" sz="2400" i="1" dirty="0">
                <a:latin typeface="Times New Roman"/>
                <a:cs typeface="Calibri"/>
              </a:rPr>
              <a:t>y</a:t>
            </a:r>
            <a:r>
              <a:rPr lang="en-US" sz="2400" dirty="0">
                <a:cs typeface="Calibri"/>
              </a:rPr>
              <a:t> direction</a:t>
            </a: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Sobel Filters</a:t>
            </a:r>
          </a:p>
          <a:p>
            <a:pPr marL="0" indent="0">
              <a:buNone/>
            </a:pPr>
            <a:r>
              <a:rPr lang="en-US" sz="2400" i="1" dirty="0">
                <a:latin typeface="Times New Roman"/>
                <a:cs typeface="Times New Roman"/>
              </a:rPr>
              <a:t>       x</a:t>
            </a:r>
            <a:r>
              <a:rPr lang="en-US" sz="2400" i="1" dirty="0">
                <a:ea typeface="+mn-lt"/>
                <a:cs typeface="+mn-lt"/>
              </a:rPr>
              <a:t> </a:t>
            </a:r>
            <a:r>
              <a:rPr lang="en-US" sz="2400" dirty="0">
                <a:ea typeface="+mn-lt"/>
                <a:cs typeface="+mn-lt"/>
              </a:rPr>
              <a:t>direction                                      </a:t>
            </a:r>
            <a:r>
              <a:rPr lang="en-US" sz="2400" i="1" dirty="0">
                <a:latin typeface="Times New Roman"/>
                <a:cs typeface="Times New Roman"/>
              </a:rPr>
              <a:t>y</a:t>
            </a:r>
            <a:r>
              <a:rPr lang="en-US" sz="2400" dirty="0">
                <a:ea typeface="+mn-lt"/>
                <a:cs typeface="+mn-lt"/>
              </a:rPr>
              <a:t> direction</a:t>
            </a:r>
          </a:p>
          <a:p>
            <a:pPr marL="0" indent="0">
              <a:buNone/>
            </a:pPr>
            <a:endParaRPr lang="en-US" sz="2400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sz="2400" dirty="0">
              <a:cs typeface="Calibri"/>
            </a:endParaRPr>
          </a:p>
          <a:p>
            <a:pPr marL="0" indent="0">
              <a:buNone/>
            </a:pPr>
            <a:r>
              <a:rPr lang="en-US" sz="2400" dirty="0">
                <a:cs typeface="Calibri"/>
              </a:rPr>
              <a:t>Simple 3x3 filters/convolutions</a:t>
            </a:r>
          </a:p>
          <a:p>
            <a:endParaRPr lang="en-US" sz="2400" dirty="0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35B13E72-690F-4D8E-A735-4F27007A511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4240522"/>
              </p:ext>
            </p:extLst>
          </p:nvPr>
        </p:nvGraphicFramePr>
        <p:xfrm>
          <a:off x="2619813" y="1698749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66461FE-E5B2-4EC8-ACF1-8272D6A015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0580342"/>
              </p:ext>
            </p:extLst>
          </p:nvPr>
        </p:nvGraphicFramePr>
        <p:xfrm>
          <a:off x="6395947" y="1715681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4C731B8-6C74-4E59-B4AA-BED88C0ECB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5356331"/>
              </p:ext>
            </p:extLst>
          </p:nvPr>
        </p:nvGraphicFramePr>
        <p:xfrm>
          <a:off x="2619812" y="3400548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4B465677-039B-430E-8019-601C01CCFC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159814"/>
              </p:ext>
            </p:extLst>
          </p:nvPr>
        </p:nvGraphicFramePr>
        <p:xfrm>
          <a:off x="6387479" y="3417481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13785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45022" cy="114300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Are Prewitt or Sobel as good as Gaussian</a:t>
            </a:r>
            <a:r>
              <a:rPr lang="en-US" sz="3200" dirty="0"/>
              <a:t>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222" y="1354668"/>
            <a:ext cx="8277578" cy="4771496"/>
          </a:xfrm>
        </p:spPr>
        <p:txBody>
          <a:bodyPr>
            <a:normAutofit/>
          </a:bodyPr>
          <a:lstStyle/>
          <a:p>
            <a:r>
              <a:rPr lang="en-US" sz="2400" dirty="0"/>
              <a:t>No, they are fixed scale 3x3 masks/kernels, and their mathematical properties lack behind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Can’t I just do Gaussian filtering and then apply say Sobel ?</a:t>
            </a:r>
            <a:r>
              <a:rPr lang="en-US" sz="2400" dirty="0"/>
              <a:t>       Yes, you can, but it’s not the same as a derivative of a Gaussian</a:t>
            </a:r>
          </a:p>
          <a:p>
            <a:endParaRPr lang="en-US" sz="2400" dirty="0"/>
          </a:p>
          <a:p>
            <a:r>
              <a:rPr lang="en-US" sz="2400" dirty="0">
                <a:solidFill>
                  <a:schemeClr val="tx2"/>
                </a:solidFill>
              </a:rPr>
              <a:t>Would it make a big difference in practice?</a:t>
            </a:r>
            <a:r>
              <a:rPr lang="en-US" sz="2400" dirty="0"/>
              <a:t>				Probably no, but scale-space control might be less obvious.</a:t>
            </a:r>
          </a:p>
        </p:txBody>
      </p:sp>
    </p:spTree>
    <p:extLst>
      <p:ext uri="{BB962C8B-B14F-4D97-AF65-F5344CB8AC3E}">
        <p14:creationId xmlns:p14="http://schemas.microsoft.com/office/powerpoint/2010/main" val="31610385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2948" cy="790417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Scale Space (Witkin 1983)</a:t>
            </a:r>
          </a:p>
        </p:txBody>
      </p:sp>
      <p:pic>
        <p:nvPicPr>
          <p:cNvPr id="4" name="Content Placeholder 3" descr="WitkinFig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19459"/>
          <a:stretch>
            <a:fillRect/>
          </a:stretch>
        </p:blipFill>
        <p:spPr>
          <a:xfrm>
            <a:off x="457200" y="1065055"/>
            <a:ext cx="8302978" cy="3448996"/>
          </a:xfrm>
        </p:spPr>
      </p:pic>
      <p:sp>
        <p:nvSpPr>
          <p:cNvPr id="5" name="TextBox 4"/>
          <p:cNvSpPr txBox="1"/>
          <p:nvPr/>
        </p:nvSpPr>
        <p:spPr>
          <a:xfrm>
            <a:off x="649111" y="5051778"/>
            <a:ext cx="794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a signal is smoothed with gradually increasing sigma, details disappear in a orderly fashion where local minima and maxima meet and annihilate. The Gaussian is the only filter with this property.</a:t>
            </a:r>
          </a:p>
        </p:txBody>
      </p:sp>
    </p:spTree>
    <p:extLst>
      <p:ext uri="{BB962C8B-B14F-4D97-AF65-F5344CB8AC3E}">
        <p14:creationId xmlns:p14="http://schemas.microsoft.com/office/powerpoint/2010/main" val="25522139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3578" cy="81191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Edges at different scales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76112" y="1338112"/>
            <a:ext cx="4148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Depending on the scale parameter value and a gradient threshold value, edges often are broken, disappear, or are connected in unexpected ways.</a:t>
            </a:r>
          </a:p>
        </p:txBody>
      </p:sp>
      <p:pic>
        <p:nvPicPr>
          <p:cNvPr id="9" name="Picture 9" descr="A picture containing outdoor, object, person, person&#10;&#10;Description automatically generated">
            <a:extLst>
              <a:ext uri="{FF2B5EF4-FFF2-40B4-BE49-F238E27FC236}">
                <a16:creationId xmlns:a16="http://schemas.microsoft.com/office/drawing/2014/main" id="{9EC39F28-A490-4C1F-B56D-4C9928B333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43445" y="985567"/>
            <a:ext cx="2479430" cy="2473596"/>
          </a:xfrm>
        </p:spPr>
      </p:pic>
      <p:pic>
        <p:nvPicPr>
          <p:cNvPr id="3" name="Picture 3" descr="Diagram&#10;&#10;Description automatically generated">
            <a:extLst>
              <a:ext uri="{FF2B5EF4-FFF2-40B4-BE49-F238E27FC236}">
                <a16:creationId xmlns:a16="http://schemas.microsoft.com/office/drawing/2014/main" id="{D4825B74-4813-441F-BC08-57BDC92259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822" y="3854404"/>
            <a:ext cx="2438400" cy="2438400"/>
          </a:xfrm>
          <a:prstGeom prst="rect">
            <a:avLst/>
          </a:prstGeom>
        </p:spPr>
      </p:pic>
      <p:pic>
        <p:nvPicPr>
          <p:cNvPr id="4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CA0F30AE-6989-42FA-85CD-533411666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5333" y="3852333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43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677356" cy="642584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Edge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0112"/>
            <a:ext cx="8229600" cy="2017888"/>
          </a:xfrm>
        </p:spPr>
        <p:txBody>
          <a:bodyPr>
            <a:normAutofit/>
          </a:bodyPr>
          <a:lstStyle/>
          <a:p>
            <a:r>
              <a:rPr lang="en-US" sz="2400" dirty="0"/>
              <a:t>Edges mark high contrast image structures and capture a large part of the semantics of an image.</a:t>
            </a:r>
          </a:p>
          <a:p>
            <a:r>
              <a:rPr lang="en-US" sz="2400" dirty="0"/>
              <a:t>For contrast measurement convolution with the derivative of Gaussians often are used (although this can be shown not to be optimal).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24465" y="6047390"/>
            <a:ext cx="763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Thresholding the gradient magnitude leads to fat edges </a:t>
            </a:r>
          </a:p>
        </p:txBody>
      </p:sp>
      <p:pic>
        <p:nvPicPr>
          <p:cNvPr id="4" name="Picture 7" descr="A picture containing bicycle, outdoor, standing, person&#10;&#10;Description automatically generated">
            <a:extLst>
              <a:ext uri="{FF2B5EF4-FFF2-40B4-BE49-F238E27FC236}">
                <a16:creationId xmlns:a16="http://schemas.microsoft.com/office/drawing/2014/main" id="{C5921259-84C3-476F-BE98-CD095EE21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2730" y="3386563"/>
            <a:ext cx="2193266" cy="2187563"/>
          </a:xfrm>
          <a:prstGeom prst="rect">
            <a:avLst/>
          </a:prstGeom>
        </p:spPr>
      </p:pic>
      <p:pic>
        <p:nvPicPr>
          <p:cNvPr id="8" name="Picture 8" descr="A picture containing sitting, bicycle, front, umbrella&#10;&#10;Description automatically generated">
            <a:extLst>
              <a:ext uri="{FF2B5EF4-FFF2-40B4-BE49-F238E27FC236}">
                <a16:creationId xmlns:a16="http://schemas.microsoft.com/office/drawing/2014/main" id="{06514ADD-161A-4F19-A52A-142835BDDC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58" y="3386562"/>
            <a:ext cx="2193267" cy="21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55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87244" cy="882473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Non-maximum suppression</a:t>
            </a:r>
          </a:p>
        </p:txBody>
      </p:sp>
      <p:pic>
        <p:nvPicPr>
          <p:cNvPr id="4" name="Content Placeholder 3" descr="NonMaxSuppFi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r="1896"/>
          <a:stretch>
            <a:fillRect/>
          </a:stretch>
        </p:blipFill>
        <p:spPr>
          <a:xfrm>
            <a:off x="4309213" y="1665112"/>
            <a:ext cx="4866397" cy="3386666"/>
          </a:xfrm>
        </p:spPr>
      </p:pic>
      <p:sp>
        <p:nvSpPr>
          <p:cNvPr id="5" name="TextBox 4"/>
          <p:cNvSpPr txBox="1"/>
          <p:nvPr/>
        </p:nvSpPr>
        <p:spPr>
          <a:xfrm>
            <a:off x="846666" y="1665111"/>
            <a:ext cx="3640667" cy="415498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2400" dirty="0"/>
              <a:t>For each pixel </a:t>
            </a:r>
            <a:r>
              <a:rPr lang="en-US" sz="2400" i="1" dirty="0">
                <a:latin typeface="Times New Roman"/>
                <a:cs typeface="Times New Roman"/>
              </a:rPr>
              <a:t>(x,y)</a:t>
            </a:r>
            <a:r>
              <a:rPr lang="en-US" sz="2400" dirty="0"/>
              <a:t>, we interpolate the two gradient magnitude values at points on the grid in the positive and negative gradient direction </a:t>
            </a:r>
            <a:r>
              <a:rPr lang="en-US" sz="2400" i="1" dirty="0">
                <a:latin typeface="Times New Roman"/>
                <a:cs typeface="Times New Roman"/>
              </a:rPr>
              <a:t>G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If the gradient magnitude at </a:t>
            </a:r>
            <a:r>
              <a:rPr lang="en-US" sz="2400" i="1" dirty="0">
                <a:latin typeface="Times New Roman"/>
                <a:cs typeface="Times New Roman"/>
              </a:rPr>
              <a:t>(x,y)</a:t>
            </a:r>
            <a:r>
              <a:rPr lang="en-US" sz="2400" dirty="0"/>
              <a:t> is larger than both values we mark the point as an edge point.</a:t>
            </a:r>
          </a:p>
        </p:txBody>
      </p:sp>
    </p:spTree>
    <p:extLst>
      <p:ext uri="{BB962C8B-B14F-4D97-AF65-F5344CB8AC3E}">
        <p14:creationId xmlns:p14="http://schemas.microsoft.com/office/powerpoint/2010/main" val="9505574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33" y="260528"/>
            <a:ext cx="5455356" cy="670806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The Laplacian of a Gaussian (LoG)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06783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/>
              <a:t>The</a:t>
            </a:r>
            <a:r>
              <a:rPr lang="en-US" dirty="0"/>
              <a:t> </a:t>
            </a:r>
            <a:r>
              <a:rPr lang="en-US" sz="2400" dirty="0"/>
              <a:t>Laplacian is the sum of the two second order partial derivatives: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strike="sngStrike" dirty="0"/>
              <a:t>The filter some times are referred to as the Mexican hat filter.</a:t>
            </a:r>
          </a:p>
          <a:p>
            <a:endParaRPr lang="en-US" sz="2400" dirty="0"/>
          </a:p>
          <a:p>
            <a:r>
              <a:rPr lang="en-US" sz="2400" dirty="0">
                <a:solidFill>
                  <a:srgbClr val="0000FF"/>
                </a:solidFill>
              </a:rPr>
              <a:t>The filter is the king of blob-filters, may be used to detect edges, and has a center-surround shape similar to ganglion cells in the mammalian visual pathway</a:t>
            </a:r>
            <a:r>
              <a:rPr lang="en-US" sz="2400" dirty="0"/>
              <a:t>.</a:t>
            </a:r>
          </a:p>
          <a:p>
            <a:endParaRPr lang="en-US" sz="2400" dirty="0"/>
          </a:p>
        </p:txBody>
      </p:sp>
      <p:pic>
        <p:nvPicPr>
          <p:cNvPr id="4" name="Picture 3" descr="LG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1876778"/>
            <a:ext cx="7817558" cy="2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26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07478"/>
            <a:ext cx="4143022" cy="970346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Cross section of    G   </a:t>
            </a:r>
          </a:p>
        </p:txBody>
      </p:sp>
      <p:pic>
        <p:nvPicPr>
          <p:cNvPr id="6" name="Content Placeholder 5" descr="LGcrosssec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r="11075"/>
          <a:stretch>
            <a:fillRect/>
          </a:stretch>
        </p:blipFill>
        <p:spPr>
          <a:xfrm>
            <a:off x="1148324" y="1219968"/>
            <a:ext cx="6217675" cy="3202517"/>
          </a:xfr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5069901"/>
              </p:ext>
            </p:extLst>
          </p:nvPr>
        </p:nvGraphicFramePr>
        <p:xfrm>
          <a:off x="3406820" y="480509"/>
          <a:ext cx="376175" cy="52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5" name="Equation" r:id="rId4" imgW="215900" imgH="203200" progId="Equation.3">
                  <p:embed/>
                </p:oleObj>
              </mc:Choice>
              <mc:Fallback>
                <p:oleObj name="Equation" r:id="rId4" imgW="215900" imgH="2032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06820" y="480509"/>
                        <a:ext cx="376175" cy="52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9112512"/>
              </p:ext>
            </p:extLst>
          </p:nvPr>
        </p:nvGraphicFramePr>
        <p:xfrm>
          <a:off x="4024401" y="819856"/>
          <a:ext cx="275549" cy="2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586" name="Equation" r:id="rId6" imgW="152400" imgH="139700" progId="Equation.3">
                  <p:embed/>
                </p:oleObj>
              </mc:Choice>
              <mc:Fallback>
                <p:oleObj name="Equation" r:id="rId6" imgW="152400" imgH="139700" progId="Equation.3">
                  <p:embed/>
                  <p:pic>
                    <p:nvPicPr>
                      <p:cNvPr id="5" name="Object 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24401" y="819856"/>
                        <a:ext cx="275549" cy="2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1445" y="4670778"/>
            <a:ext cx="78175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The filter computes the deviation of the central values from the surroundings. </a:t>
            </a:r>
          </a:p>
          <a:p>
            <a:endParaRPr lang="en-US" sz="2000" dirty="0"/>
          </a:p>
          <a:p>
            <a:r>
              <a:rPr lang="en-US" sz="2000" dirty="0"/>
              <a:t>The filter responds maximally to a white/black spot on a black/white background.</a:t>
            </a:r>
          </a:p>
        </p:txBody>
      </p:sp>
    </p:spTree>
    <p:extLst>
      <p:ext uri="{BB962C8B-B14F-4D97-AF65-F5344CB8AC3E}">
        <p14:creationId xmlns:p14="http://schemas.microsoft.com/office/powerpoint/2010/main" val="1023978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3558270" cy="530151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Examples</a:t>
            </a:r>
          </a:p>
        </p:txBody>
      </p:sp>
      <p:pic>
        <p:nvPicPr>
          <p:cNvPr id="9" name="Picture 9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AF0916D-9ED5-4C16-A45B-7CED4A0503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3802" y="957308"/>
            <a:ext cx="5447813" cy="543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13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7272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Difference of Gaussians (DoG)</a:t>
            </a:r>
          </a:p>
        </p:txBody>
      </p:sp>
      <p:pic>
        <p:nvPicPr>
          <p:cNvPr id="4" name="Content Placeholder 3" descr="Do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2" b="-2602"/>
          <a:stretch>
            <a:fillRect/>
          </a:stretch>
        </p:blipFill>
        <p:spPr>
          <a:xfrm>
            <a:off x="521405" y="847372"/>
            <a:ext cx="8232775" cy="5799138"/>
          </a:xfrm>
        </p:spPr>
      </p:pic>
    </p:spTree>
    <p:extLst>
      <p:ext uri="{BB962C8B-B14F-4D97-AF65-F5344CB8AC3E}">
        <p14:creationId xmlns:p14="http://schemas.microsoft.com/office/powerpoint/2010/main" val="250396400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727251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Edge detection using Laplacian Gaussian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2400" dirty="0"/>
              <a:t>The second order derivative is zero where the first order derivative has a maximum.</a:t>
            </a:r>
          </a:p>
        </p:txBody>
      </p:sp>
      <p:pic>
        <p:nvPicPr>
          <p:cNvPr id="4" name="Picture 3" descr="derivati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035"/>
            <a:ext cx="8686800" cy="3194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0" y="5729111"/>
            <a:ext cx="746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 crossings of the Laplacian of a Gaussian form very good edges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62FF2E-E267-42C5-AF0C-1D1AF423D574}"/>
              </a:ext>
            </a:extLst>
          </p:cNvPr>
          <p:cNvSpPr txBox="1"/>
          <p:nvPr/>
        </p:nvSpPr>
        <p:spPr>
          <a:xfrm>
            <a:off x="3044162" y="3323744"/>
            <a:ext cx="135350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Smoothing filter</a:t>
            </a:r>
            <a:endParaRPr lang="en-US" sz="1400" dirty="0">
              <a:cs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47753E-8E6E-4F3C-8559-CF0971C00B79}"/>
              </a:ext>
            </a:extLst>
          </p:cNvPr>
          <p:cNvSpPr txBox="1"/>
          <p:nvPr/>
        </p:nvSpPr>
        <p:spPr>
          <a:xfrm>
            <a:off x="5086554" y="3326828"/>
            <a:ext cx="1090373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1. derivative</a:t>
            </a:r>
            <a:endParaRPr lang="en-US" sz="1400">
              <a:cs typeface="Calibri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A13910-0DB4-4881-BA7B-3FAFB6400289}"/>
              </a:ext>
            </a:extLst>
          </p:cNvPr>
          <p:cNvSpPr txBox="1"/>
          <p:nvPr/>
        </p:nvSpPr>
        <p:spPr>
          <a:xfrm flipV="1">
            <a:off x="6942902" y="3324772"/>
            <a:ext cx="130417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2. derivative</a:t>
            </a:r>
            <a:endParaRPr lang="en-US" sz="1400" dirty="0">
              <a:cs typeface="Calibri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5062FB-4C1E-48C0-B473-D6314B7AF285}"/>
              </a:ext>
            </a:extLst>
          </p:cNvPr>
          <p:cNvSpPr txBox="1"/>
          <p:nvPr/>
        </p:nvSpPr>
        <p:spPr>
          <a:xfrm>
            <a:off x="1058302" y="4717546"/>
            <a:ext cx="169887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Intensity profile</a:t>
            </a:r>
            <a:endParaRPr lang="en-US" sz="1400" dirty="0">
              <a:cs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BB0BAF-EB98-46E7-B184-0BCAE0CF540C}"/>
              </a:ext>
            </a:extLst>
          </p:cNvPr>
          <p:cNvSpPr txBox="1"/>
          <p:nvPr/>
        </p:nvSpPr>
        <p:spPr>
          <a:xfrm>
            <a:off x="6557447" y="4057649"/>
            <a:ext cx="197845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2. derivative of intensity</a:t>
            </a:r>
            <a:endParaRPr lang="en-US" sz="1400" dirty="0">
              <a:cs typeface="Calibri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5B94A4-193F-48A9-932D-01CE12D60711}"/>
              </a:ext>
            </a:extLst>
          </p:cNvPr>
          <p:cNvSpPr txBox="1"/>
          <p:nvPr/>
        </p:nvSpPr>
        <p:spPr>
          <a:xfrm>
            <a:off x="4746327" y="470521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Derivative of intensity</a:t>
            </a:r>
            <a:endParaRPr lang="en-US" sz="1400" dirty="0"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7F8821-40D1-4CD2-B05E-BA1962B670BA}"/>
              </a:ext>
            </a:extLst>
          </p:cNvPr>
          <p:cNvSpPr txBox="1"/>
          <p:nvPr/>
        </p:nvSpPr>
        <p:spPr>
          <a:xfrm>
            <a:off x="2856060" y="4706240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dirty="0"/>
              <a:t>Smoothed intensity</a:t>
            </a:r>
            <a:endParaRPr lang="en-US" sz="1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53731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15685" cy="612908"/>
          </a:xfrm>
        </p:spPr>
        <p:txBody>
          <a:bodyPr>
            <a:normAutofit/>
          </a:bodyPr>
          <a:lstStyle/>
          <a:p>
            <a:r>
              <a:rPr lang="en-US" sz="2800" dirty="0"/>
              <a:t>Blob detection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710"/>
            <a:ext cx="8229600" cy="5047453"/>
          </a:xfrm>
        </p:spPr>
        <p:txBody>
          <a:bodyPr>
            <a:normAutofit/>
          </a:bodyPr>
          <a:lstStyle/>
          <a:p>
            <a:r>
              <a:rPr lang="en-US" sz="2400" dirty="0"/>
              <a:t>Blob detection using extremum detection in the convolution of an image with the Laplacian of a Gaussian ideally mark circular spots with a diameter of    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73943"/>
              </p:ext>
            </p:extLst>
          </p:nvPr>
        </p:nvGraphicFramePr>
        <p:xfrm>
          <a:off x="4936067" y="1848553"/>
          <a:ext cx="7112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657" name="Equation" r:id="rId3" imgW="457200" imgH="254000" progId="Equation.3">
                  <p:embed/>
                </p:oleObj>
              </mc:Choice>
              <mc:Fallback>
                <p:oleObj name="Equation" r:id="rId3" imgW="457200" imgH="254000" progId="Equation.3">
                  <p:embed/>
                  <p:pic>
                    <p:nvPicPr>
                      <p:cNvPr id="4" name="Object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6067" y="1848553"/>
                        <a:ext cx="7112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blobs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12" y="2346676"/>
            <a:ext cx="4650042" cy="1943101"/>
          </a:xfrm>
          <a:prstGeom prst="rect">
            <a:avLst/>
          </a:prstGeom>
        </p:spPr>
      </p:pic>
      <p:pic>
        <p:nvPicPr>
          <p:cNvPr id="6" name="Picture 5" descr="blobs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3" y="2314224"/>
            <a:ext cx="1768123" cy="1941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890" y="5094111"/>
            <a:ext cx="745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Blobs are a main building stone in feature point based image description and will play a central role in the remaining part of the course.</a:t>
            </a:r>
          </a:p>
        </p:txBody>
      </p:sp>
    </p:spTree>
    <p:extLst>
      <p:ext uri="{BB962C8B-B14F-4D97-AF65-F5344CB8AC3E}">
        <p14:creationId xmlns:p14="http://schemas.microsoft.com/office/powerpoint/2010/main" val="92574941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288749"/>
            <a:ext cx="2957689" cy="727251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tx2"/>
                </a:solidFill>
              </a:rPr>
              <a:t>Interest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120423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/>
              <a:t>When we want to match images or perform Content Based Image Retrieval (CBIR) we need to identify interest points in the images. </a:t>
            </a:r>
          </a:p>
          <a:p>
            <a:endParaRPr lang="en-US" sz="2400" dirty="0"/>
          </a:p>
          <a:p>
            <a:r>
              <a:rPr lang="en-US" sz="2400" dirty="0"/>
              <a:t>Blobs and corners are the most used  interest points</a:t>
            </a:r>
          </a:p>
          <a:p>
            <a:endParaRPr lang="en-US" sz="2400" dirty="0"/>
          </a:p>
          <a:p>
            <a:r>
              <a:rPr lang="en-US" sz="2400" dirty="0"/>
              <a:t>Next time we will look at corner detectors and how we may attribute interest points with descriptors.</a:t>
            </a:r>
          </a:p>
        </p:txBody>
      </p:sp>
    </p:spTree>
    <p:extLst>
      <p:ext uri="{BB962C8B-B14F-4D97-AF65-F5344CB8AC3E}">
        <p14:creationId xmlns:p14="http://schemas.microsoft.com/office/powerpoint/2010/main" val="147929599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16578" cy="614362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16000"/>
            <a:ext cx="8305800" cy="5110163"/>
          </a:xfrm>
        </p:spPr>
        <p:txBody>
          <a:bodyPr/>
          <a:lstStyle/>
          <a:p>
            <a:r>
              <a:rPr lang="en-US" sz="2800" dirty="0"/>
              <a:t>Today we have been through</a:t>
            </a:r>
            <a:r>
              <a:rPr lang="en-US" dirty="0"/>
              <a:t>:</a:t>
            </a:r>
          </a:p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Filtering: Convolutions and correlations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The convolution theorem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Frequency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Differentiation and discrete difference approximations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Gaussians and derivative of Gaussians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Scale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Edge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/>
              <a:t>Blob detection</a:t>
            </a:r>
          </a:p>
        </p:txBody>
      </p:sp>
    </p:spTree>
    <p:extLst>
      <p:ext uri="{BB962C8B-B14F-4D97-AF65-F5344CB8AC3E}">
        <p14:creationId xmlns:p14="http://schemas.microsoft.com/office/powerpoint/2010/main" val="4198667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04715" cy="62537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2D filter masks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0016"/>
            <a:ext cx="8229600" cy="5226147"/>
          </a:xfrm>
        </p:spPr>
        <p:txBody>
          <a:bodyPr>
            <a:normAutofit/>
          </a:bodyPr>
          <a:lstStyle/>
          <a:p>
            <a:r>
              <a:rPr lang="en-US" sz="2400" dirty="0"/>
              <a:t>2D filter kernels may be viewed as small images patches or masks.  Examples are Prewitt, Box, smoothing, mixed 2</a:t>
            </a:r>
            <a:r>
              <a:rPr lang="en-US" sz="2400" baseline="30000" dirty="0"/>
              <a:t>nd</a:t>
            </a:r>
            <a:r>
              <a:rPr lang="en-US" sz="2400" dirty="0"/>
              <a:t> order derivative.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48767"/>
              </p:ext>
            </p:extLst>
          </p:nvPr>
        </p:nvGraphicFramePr>
        <p:xfrm>
          <a:off x="5052072" y="2368163"/>
          <a:ext cx="2063934" cy="1175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9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797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8797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00840"/>
              </p:ext>
            </p:extLst>
          </p:nvPr>
        </p:nvGraphicFramePr>
        <p:xfrm>
          <a:off x="1205210" y="2325830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-1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933309"/>
              </p:ext>
            </p:extLst>
          </p:nvPr>
        </p:nvGraphicFramePr>
        <p:xfrm>
          <a:off x="1205209" y="4056935"/>
          <a:ext cx="215024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167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2292"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14185"/>
              </p:ext>
            </p:extLst>
          </p:nvPr>
        </p:nvGraphicFramePr>
        <p:xfrm>
          <a:off x="4466909" y="4042824"/>
          <a:ext cx="335367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7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7073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-0.02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/>
                        <a:t>-0.04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-0,02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497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89" y="274638"/>
            <a:ext cx="2275386" cy="681049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3366FF"/>
                </a:solidFill>
              </a:rPr>
              <a:t>Filtering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955688"/>
            <a:ext cx="8397612" cy="5558076"/>
          </a:xfrm>
        </p:spPr>
        <p:txBody>
          <a:bodyPr/>
          <a:lstStyle/>
          <a:p>
            <a:r>
              <a:rPr lang="en-US" sz="2800" dirty="0"/>
              <a:t>Almost all filtering is local, i.e. the filter response in a pixel is computed based on an image patch centered at the pixel.</a:t>
            </a:r>
          </a:p>
          <a:p>
            <a:endParaRPr lang="en-US" sz="2800" dirty="0"/>
          </a:p>
          <a:p>
            <a:r>
              <a:rPr lang="en-US" sz="2800"/>
              <a:t>Many </a:t>
            </a:r>
            <a:r>
              <a:rPr lang="en-US" sz="2800" dirty="0"/>
              <a:t>filters are </a:t>
            </a:r>
            <a:r>
              <a:rPr lang="en-US" sz="2800" dirty="0">
                <a:solidFill>
                  <a:srgbClr val="00B050"/>
                </a:solidFill>
              </a:rPr>
              <a:t>linear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00B050"/>
                </a:solidFill>
              </a:rPr>
              <a:t>position invariant</a:t>
            </a:r>
            <a:r>
              <a:rPr lang="en-US" sz="2800" dirty="0"/>
              <a:t>, implying that the filtering may be described by a </a:t>
            </a:r>
            <a:r>
              <a:rPr lang="en-US" sz="2800" dirty="0">
                <a:solidFill>
                  <a:srgbClr val="FF0000"/>
                </a:solidFill>
              </a:rPr>
              <a:t>convolution</a:t>
            </a:r>
            <a:r>
              <a:rPr lang="en-US" sz="2800" dirty="0"/>
              <a:t>.</a:t>
            </a:r>
          </a:p>
        </p:txBody>
      </p:sp>
      <p:pic>
        <p:nvPicPr>
          <p:cNvPr id="4" name="Picture 3" descr="FIRFilter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12" y="4212320"/>
            <a:ext cx="4944168" cy="23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" y="0"/>
            <a:ext cx="9146916" cy="6857999"/>
          </a:xfrm>
        </p:spPr>
      </p:pic>
    </p:spTree>
    <p:extLst>
      <p:ext uri="{BB962C8B-B14F-4D97-AF65-F5344CB8AC3E}">
        <p14:creationId xmlns:p14="http://schemas.microsoft.com/office/powerpoint/2010/main" val="10845608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621"/>
            <a:ext cx="9144000" cy="6941845"/>
          </a:xfrm>
        </p:spPr>
      </p:pic>
    </p:spTree>
    <p:extLst>
      <p:ext uri="{BB962C8B-B14F-4D97-AF65-F5344CB8AC3E}">
        <p14:creationId xmlns:p14="http://schemas.microsoft.com/office/powerpoint/2010/main" val="373144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88497" cy="857097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rgbClr val="3366FF"/>
                </a:solidFill>
              </a:rPr>
              <a:t>Convolutions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1018562"/>
            <a:ext cx="8397612" cy="5107601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Filtering by discrete convolution</a:t>
            </a:r>
          </a:p>
          <a:p>
            <a:pPr lvl="1"/>
            <a:r>
              <a:rPr lang="en-US" dirty="0"/>
              <a:t>A filter is defined by a filter kernel </a:t>
            </a:r>
            <a:r>
              <a:rPr lang="en-US" i="1" dirty="0"/>
              <a:t>h</a:t>
            </a:r>
            <a:r>
              <a:rPr lang="en-US" dirty="0"/>
              <a:t>(</a:t>
            </a:r>
            <a:r>
              <a:rPr lang="en-US" i="1" dirty="0"/>
              <a:t>x,y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Filtering the image </a:t>
            </a:r>
            <a:r>
              <a:rPr lang="en-US" i="1" dirty="0"/>
              <a:t>I</a:t>
            </a:r>
            <a:r>
              <a:rPr lang="en-US" dirty="0"/>
              <a:t>(</a:t>
            </a:r>
            <a:r>
              <a:rPr lang="en-US" i="1" dirty="0"/>
              <a:t>x,y</a:t>
            </a:r>
            <a:r>
              <a:rPr lang="en-US" dirty="0"/>
              <a:t>) with the </a:t>
            </a:r>
            <a:r>
              <a:rPr lang="en-US" dirty="0">
                <a:solidFill>
                  <a:schemeClr val="accent1"/>
                </a:solidFill>
              </a:rPr>
              <a:t>kernel </a:t>
            </a:r>
            <a:r>
              <a:rPr lang="en-US" i="1" dirty="0">
                <a:solidFill>
                  <a:schemeClr val="accent1"/>
                </a:solidFill>
              </a:rPr>
              <a:t>h</a:t>
            </a:r>
            <a:r>
              <a:rPr lang="en-US" dirty="0">
                <a:solidFill>
                  <a:schemeClr val="accent1"/>
                </a:solidFill>
              </a:rPr>
              <a:t>(</a:t>
            </a:r>
            <a:r>
              <a:rPr lang="en-US" i="1" dirty="0">
                <a:solidFill>
                  <a:schemeClr val="accent1"/>
                </a:solidFill>
              </a:rPr>
              <a:t>x,y</a:t>
            </a:r>
            <a:r>
              <a:rPr lang="en-US" dirty="0">
                <a:solidFill>
                  <a:schemeClr val="accent1"/>
                </a:solidFill>
              </a:rPr>
              <a:t>) </a:t>
            </a:r>
            <a:r>
              <a:rPr lang="en-US" dirty="0"/>
              <a:t>is defined as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sz="2800" i="1" dirty="0">
                <a:latin typeface="Times New Roman"/>
                <a:cs typeface="Times New Roman"/>
              </a:rPr>
              <a:t>I*h = h*I</a:t>
            </a:r>
            <a:r>
              <a:rPr lang="en-US" sz="2800" dirty="0"/>
              <a:t>. </a:t>
            </a:r>
            <a:r>
              <a:rPr lang="en-US" sz="2800" dirty="0">
                <a:solidFill>
                  <a:srgbClr val="C00000"/>
                </a:solidFill>
              </a:rPr>
              <a:t>Convolving the image with the kernel or the kernel with the image is the same</a:t>
            </a:r>
            <a:r>
              <a:rPr lang="en-US" sz="2800" dirty="0"/>
              <a:t>.</a:t>
            </a:r>
          </a:p>
          <a:p>
            <a:r>
              <a:rPr lang="en-US" dirty="0"/>
              <a:t>Consider filter kernels as images</a:t>
            </a:r>
          </a:p>
          <a:p>
            <a:pPr lvl="1"/>
            <a:r>
              <a:rPr lang="en-US" dirty="0"/>
              <a:t>Filtering slides the reverse filter kernel (or the reverse image) across the image and compute the product sum at each location</a:t>
            </a:r>
          </a:p>
          <a:p>
            <a:pPr lvl="1"/>
            <a:r>
              <a:rPr lang="en-US" dirty="0"/>
              <a:t>The result </a:t>
            </a:r>
            <a:r>
              <a:rPr lang="en-US" i="1" dirty="0">
                <a:latin typeface="Times New Roman"/>
                <a:cs typeface="Times New Roman"/>
              </a:rPr>
              <a:t>R(x,y)</a:t>
            </a:r>
            <a:r>
              <a:rPr lang="en-US" dirty="0"/>
              <a:t>  is called the filter response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28074274"/>
              </p:ext>
            </p:extLst>
          </p:nvPr>
        </p:nvGraphicFramePr>
        <p:xfrm>
          <a:off x="-710058" y="2527186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3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6" name="Object 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10058" y="2527186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210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1998</TotalTime>
  <Words>2086</Words>
  <Application>Microsoft Office PowerPoint</Application>
  <PresentationFormat>On-screen Show (4:3)</PresentationFormat>
  <Paragraphs>273</Paragraphs>
  <Slides>55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Office Theme</vt:lpstr>
      <vt:lpstr>Vision and Image Processing 2018-18 Filtering and edges</vt:lpstr>
      <vt:lpstr>PowerPoint Presentation</vt:lpstr>
      <vt:lpstr>Display of images in your report</vt:lpstr>
      <vt:lpstr>What is filtering good for ?</vt:lpstr>
      <vt:lpstr>Examples</vt:lpstr>
      <vt:lpstr>Filtering</vt:lpstr>
      <vt:lpstr>PowerPoint Presentation</vt:lpstr>
      <vt:lpstr>PowerPoint Presentation</vt:lpstr>
      <vt:lpstr>Convolutions</vt:lpstr>
      <vt:lpstr>Example</vt:lpstr>
      <vt:lpstr>Class exercise</vt:lpstr>
      <vt:lpstr>Class exercise</vt:lpstr>
      <vt:lpstr>What happens if we compute f*f*f and f*f*f*f</vt:lpstr>
      <vt:lpstr>However</vt:lpstr>
      <vt:lpstr>What about image borders</vt:lpstr>
      <vt:lpstr>Another example</vt:lpstr>
      <vt:lpstr>PowerPoint Presentation</vt:lpstr>
      <vt:lpstr>PowerPoint Presentation</vt:lpstr>
      <vt:lpstr>Calculus for convolutions</vt:lpstr>
      <vt:lpstr>Correlations</vt:lpstr>
      <vt:lpstr>PowerPoint Presentation</vt:lpstr>
      <vt:lpstr>Normalized cross-correlation</vt:lpstr>
      <vt:lpstr>Frequency analysis</vt:lpstr>
      <vt:lpstr>Cosine frequency decomposition</vt:lpstr>
      <vt:lpstr>Frequency filtering</vt:lpstr>
      <vt:lpstr>The convolution theorem</vt:lpstr>
      <vt:lpstr>PowerPoint Presentation</vt:lpstr>
      <vt:lpstr>PowerPoint Presentation</vt:lpstr>
      <vt:lpstr>PowerPoint Presentation</vt:lpstr>
      <vt:lpstr>PowerPoint Presentation</vt:lpstr>
      <vt:lpstr>Differentiation</vt:lpstr>
      <vt:lpstr>Why compute image derivatives</vt:lpstr>
      <vt:lpstr>Why compute image derivatives</vt:lpstr>
      <vt:lpstr>How differentiate a discrete image</vt:lpstr>
      <vt:lpstr>Difference approximations</vt:lpstr>
      <vt:lpstr>What is the derivative of a color image</vt:lpstr>
      <vt:lpstr>Gaussian filters</vt:lpstr>
      <vt:lpstr>Gaussian derivative filter kernels</vt:lpstr>
      <vt:lpstr>Image derivatives with Gaussian filters</vt:lpstr>
      <vt:lpstr>Gaussians</vt:lpstr>
      <vt:lpstr>PowerPoint Presentation</vt:lpstr>
      <vt:lpstr>Prewitt and Sobel Filters</vt:lpstr>
      <vt:lpstr>Are Prewitt or Sobel as good as Gaussians?</vt:lpstr>
      <vt:lpstr>Scale Space (Witkin 1983)</vt:lpstr>
      <vt:lpstr>Edges at different scales</vt:lpstr>
      <vt:lpstr>Edge detection</vt:lpstr>
      <vt:lpstr>Non-maximum suppression</vt:lpstr>
      <vt:lpstr>The Laplacian of a Gaussian (LoG)</vt:lpstr>
      <vt:lpstr>Cross section of    G   </vt:lpstr>
      <vt:lpstr>Difference of Gaussians (DoG)</vt:lpstr>
      <vt:lpstr>Edge detection using Laplacian Gaussian</vt:lpstr>
      <vt:lpstr>Blob detection</vt:lpstr>
      <vt:lpstr>Interest points</vt:lpstr>
      <vt:lpstr>Summary</vt:lpstr>
      <vt:lpstr>2D filter masks</vt:lpstr>
    </vt:vector>
  </TitlesOfParts>
  <Company>KU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edges</dc:title>
  <dc:creator>Søren Olsen</dc:creator>
  <cp:lastModifiedBy>Francois Lauze</cp:lastModifiedBy>
  <cp:revision>528</cp:revision>
  <cp:lastPrinted>2017-11-27T09:31:23Z</cp:lastPrinted>
  <dcterms:created xsi:type="dcterms:W3CDTF">2015-10-30T07:11:56Z</dcterms:created>
  <dcterms:modified xsi:type="dcterms:W3CDTF">2020-11-23T10:41:58Z</dcterms:modified>
</cp:coreProperties>
</file>